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74" r:id="rId5"/>
    <p:sldId id="280" r:id="rId6"/>
    <p:sldId id="275" r:id="rId7"/>
    <p:sldId id="283" r:id="rId8"/>
    <p:sldId id="285" r:id="rId9"/>
    <p:sldId id="276" r:id="rId10"/>
    <p:sldId id="258" r:id="rId11"/>
    <p:sldId id="259" r:id="rId12"/>
    <p:sldId id="260" r:id="rId13"/>
    <p:sldId id="261" r:id="rId14"/>
    <p:sldId id="262" r:id="rId15"/>
    <p:sldId id="263" r:id="rId16"/>
    <p:sldId id="281" r:id="rId17"/>
    <p:sldId id="264" r:id="rId18"/>
    <p:sldId id="265" r:id="rId19"/>
    <p:sldId id="266" r:id="rId20"/>
    <p:sldId id="267" r:id="rId21"/>
    <p:sldId id="268" r:id="rId22"/>
    <p:sldId id="269" r:id="rId23"/>
    <p:sldId id="270" r:id="rId24"/>
    <p:sldId id="271" r:id="rId25"/>
    <p:sldId id="272" r:id="rId26"/>
    <p:sldId id="273" r:id="rId27"/>
    <p:sldId id="292" r:id="rId28"/>
    <p:sldId id="287" r:id="rId29"/>
    <p:sldId id="277" r:id="rId30"/>
    <p:sldId id="278" r:id="rId31"/>
    <p:sldId id="284" r:id="rId32"/>
    <p:sldId id="288" r:id="rId33"/>
    <p:sldId id="289" r:id="rId34"/>
    <p:sldId id="291" r:id="rId35"/>
    <p:sldId id="290" r:id="rId36"/>
    <p:sldId id="293"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533"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BB381-33BF-4D8A-94C4-6006A5A5B62E}" type="doc">
      <dgm:prSet loTypeId="urn:microsoft.com/office/officeart/2005/8/layout/orgChart1" loCatId="hierarchy" qsTypeId="urn:microsoft.com/office/officeart/2005/8/quickstyle/simple5" qsCatId="simple" csTypeId="urn:microsoft.com/office/officeart/2005/8/colors/accent5_2" csCatId="accent5" phldr="1"/>
      <dgm:spPr/>
    </dgm:pt>
    <dgm:pt modelId="{4F67E13E-7FDF-40E6-9CEE-A4D557840E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Arial"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Arial" charset="0"/>
              <a:cs typeface="Arial" charset="0"/>
            </a:rPr>
            <a:t>ENTERPRISES</a:t>
          </a:r>
        </a:p>
      </dgm:t>
    </dgm:pt>
    <dgm:pt modelId="{A41FCB94-F303-4EB8-A62E-F547F367C5A1}" type="parTrans" cxnId="{9341735F-D9F4-4158-87F9-227D32B5A4AC}">
      <dgm:prSet/>
      <dgm:spPr/>
      <dgm:t>
        <a:bodyPr/>
        <a:lstStyle/>
        <a:p>
          <a:endParaRPr lang="ro-RO"/>
        </a:p>
      </dgm:t>
    </dgm:pt>
    <dgm:pt modelId="{67F9548C-C799-449E-9CA0-417D1B1CC91E}" type="sibTrans" cxnId="{9341735F-D9F4-4158-87F9-227D32B5A4AC}">
      <dgm:prSet/>
      <dgm:spPr/>
      <dgm:t>
        <a:bodyPr/>
        <a:lstStyle/>
        <a:p>
          <a:endParaRPr lang="ro-RO"/>
        </a:p>
      </dgm:t>
    </dgm:pt>
    <dgm:pt modelId="{4CF0EF9F-D411-49A1-B47D-36490F1F59B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AGRO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INDUSTRY</a:t>
          </a:r>
        </a:p>
      </dgm:t>
    </dgm:pt>
    <dgm:pt modelId="{22DAA8DF-1BD9-420D-8D6E-1DD5EF0D4C5B}" type="parTrans" cxnId="{A122C840-AFAD-4A70-995A-6F9C72EE3B16}">
      <dgm:prSet/>
      <dgm:spPr/>
      <dgm:t>
        <a:bodyPr/>
        <a:lstStyle/>
        <a:p>
          <a:endParaRPr lang="ro-RO"/>
        </a:p>
      </dgm:t>
    </dgm:pt>
    <dgm:pt modelId="{571C4847-3142-47CB-B461-CF6C0B5D8906}" type="sibTrans" cxnId="{A122C840-AFAD-4A70-995A-6F9C72EE3B16}">
      <dgm:prSet/>
      <dgm:spPr/>
      <dgm:t>
        <a:bodyPr/>
        <a:lstStyle/>
        <a:p>
          <a:endParaRPr lang="ro-RO"/>
        </a:p>
      </dgm:t>
    </dgm:pt>
    <dgm:pt modelId="{AB26590B-0500-44D8-9A53-A24E4B3BE70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INGREDIENTS</a:t>
          </a:r>
          <a:endParaRPr kumimoji="0" lang="en-US" sz="1000" b="1" i="0" u="none" strike="noStrike" cap="none" normalizeH="0" baseline="0" dirty="0" smtClean="0">
            <a:ln/>
            <a:effectLst/>
            <a:latin typeface="Calibri" pitchFamily="34" charset="0"/>
            <a:cs typeface="Arial" charset="0"/>
          </a:endParaRPr>
        </a:p>
      </dgm:t>
    </dgm:pt>
    <dgm:pt modelId="{E156BEFB-0875-473B-8830-A73D41EC47BF}" type="parTrans" cxnId="{1619B4A9-2134-44E1-BA26-67C0E9150816}">
      <dgm:prSet/>
      <dgm:spPr/>
      <dgm:t>
        <a:bodyPr/>
        <a:lstStyle/>
        <a:p>
          <a:endParaRPr lang="ro-RO"/>
        </a:p>
      </dgm:t>
    </dgm:pt>
    <dgm:pt modelId="{C52119E7-D52C-451E-86FF-E72D6907A818}" type="sibTrans" cxnId="{1619B4A9-2134-44E1-BA26-67C0E9150816}">
      <dgm:prSet/>
      <dgm:spPr/>
      <dgm:t>
        <a:bodyPr/>
        <a:lstStyle/>
        <a:p>
          <a:endParaRPr lang="ro-RO"/>
        </a:p>
      </dgm:t>
    </dgm:pt>
    <dgm:pt modelId="{F4E930DB-88AE-4016-ABAB-06A186256E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FOOD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PRODUCTS</a:t>
          </a:r>
        </a:p>
      </dgm:t>
    </dgm:pt>
    <dgm:pt modelId="{2FEFCCC0-3DAE-43DD-BC43-D90707EF9888}" type="parTrans" cxnId="{D4EC86AE-A35B-4421-814D-FDDA86BDCF2B}">
      <dgm:prSet/>
      <dgm:spPr/>
      <dgm:t>
        <a:bodyPr/>
        <a:lstStyle/>
        <a:p>
          <a:endParaRPr lang="ro-RO"/>
        </a:p>
      </dgm:t>
    </dgm:pt>
    <dgm:pt modelId="{17149FC1-A450-45D7-911E-2B15291554F8}" type="sibTrans" cxnId="{D4EC86AE-A35B-4421-814D-FDDA86BDCF2B}">
      <dgm:prSet/>
      <dgm:spPr/>
      <dgm:t>
        <a:bodyPr/>
        <a:lstStyle/>
        <a:p>
          <a:endParaRPr lang="ro-RO"/>
        </a:p>
      </dgm:t>
    </dgm:pt>
    <dgm:pt modelId="{10C657DE-73FC-4BC1-942D-3578B38E26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LEATHER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PRODUCTS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FAAB</a:t>
          </a:r>
        </a:p>
      </dgm:t>
    </dgm:pt>
    <dgm:pt modelId="{63B73B45-CAD8-42DF-8862-F3D10DD86662}" type="parTrans" cxnId="{CBAAFECC-D9F5-414A-B297-6E10D28E5478}">
      <dgm:prSet/>
      <dgm:spPr/>
      <dgm:t>
        <a:bodyPr/>
        <a:lstStyle/>
        <a:p>
          <a:endParaRPr lang="ro-RO"/>
        </a:p>
      </dgm:t>
    </dgm:pt>
    <dgm:pt modelId="{CB6B316D-79B1-46EB-977A-C2D56D0BD464}" type="sibTrans" cxnId="{CBAAFECC-D9F5-414A-B297-6E10D28E5478}">
      <dgm:prSet/>
      <dgm:spPr/>
      <dgm:t>
        <a:bodyPr/>
        <a:lstStyle/>
        <a:p>
          <a:endParaRPr lang="ro-RO"/>
        </a:p>
      </dgm:t>
    </dgm:pt>
    <dgm:pt modelId="{EC4D7518-08D0-480D-9D41-ABD62B2103C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LIFETSTYLE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COLLECTIONS</a:t>
          </a:r>
        </a:p>
      </dgm:t>
    </dgm:pt>
    <dgm:pt modelId="{5983FB86-D35A-40B8-9C1A-6E407C6E5D69}" type="parTrans" cxnId="{1290365D-F080-4A4A-9D80-815F074496F1}">
      <dgm:prSet/>
      <dgm:spPr/>
      <dgm:t>
        <a:bodyPr/>
        <a:lstStyle/>
        <a:p>
          <a:endParaRPr lang="ro-RO"/>
        </a:p>
      </dgm:t>
    </dgm:pt>
    <dgm:pt modelId="{99116B19-149E-4B67-815A-41363B0D57FB}" type="sibTrans" cxnId="{1290365D-F080-4A4A-9D80-815F074496F1}">
      <dgm:prSet/>
      <dgm:spPr/>
      <dgm:t>
        <a:bodyPr/>
        <a:lstStyle/>
        <a:p>
          <a:endParaRPr lang="ro-RO"/>
        </a:p>
      </dgm:t>
    </dgm:pt>
    <dgm:pt modelId="{27C27549-A38F-48CA-BED8-109BF4CC7FD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COSMETICS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BEAUTY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CARE</a:t>
          </a:r>
        </a:p>
      </dgm:t>
    </dgm:pt>
    <dgm:pt modelId="{487B68FA-78AB-4C43-ADDC-4A068149085A}" type="parTrans" cxnId="{5323171C-6251-4A95-8A31-3AA7C8C7C07A}">
      <dgm:prSet/>
      <dgm:spPr/>
      <dgm:t>
        <a:bodyPr/>
        <a:lstStyle/>
        <a:p>
          <a:endParaRPr lang="ro-RO"/>
        </a:p>
      </dgm:t>
    </dgm:pt>
    <dgm:pt modelId="{BE197BD3-0E88-4BAA-853A-3A161351DB1E}" type="sibTrans" cxnId="{5323171C-6251-4A95-8A31-3AA7C8C7C07A}">
      <dgm:prSet/>
      <dgm:spPr/>
      <dgm:t>
        <a:bodyPr/>
        <a:lstStyle/>
        <a:p>
          <a:endParaRPr lang="ro-RO"/>
        </a:p>
      </dgm:t>
    </dgm:pt>
    <dgm:pt modelId="{C0502617-2484-417B-8A0A-E3ECFD57779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PHARMACEUTICALS</a:t>
          </a:r>
          <a:endParaRPr kumimoji="0" lang="en-US" sz="1000" b="1" i="0" u="none" strike="noStrike" cap="none" normalizeH="0" baseline="0" dirty="0" smtClean="0">
            <a:ln/>
            <a:effectLst/>
            <a:latin typeface="Calibri" pitchFamily="34" charset="0"/>
            <a:cs typeface="Arial" charset="0"/>
          </a:endParaRPr>
        </a:p>
      </dgm:t>
    </dgm:pt>
    <dgm:pt modelId="{353DD102-124E-4A8C-A8DA-A474FBC37070}" type="parTrans" cxnId="{C14FEB37-57F8-4D88-A92B-842F224DCE3C}">
      <dgm:prSet/>
      <dgm:spPr/>
      <dgm:t>
        <a:bodyPr/>
        <a:lstStyle/>
        <a:p>
          <a:endParaRPr lang="ro-RO"/>
        </a:p>
      </dgm:t>
    </dgm:pt>
    <dgm:pt modelId="{AF83D69B-1EFD-4F91-9C0F-DC00330D12EF}" type="sibTrans" cxnId="{C14FEB37-57F8-4D88-A92B-842F224DCE3C}">
      <dgm:prSet/>
      <dgm:spPr/>
      <dgm:t>
        <a:bodyPr/>
        <a:lstStyle/>
        <a:p>
          <a:endParaRPr lang="ro-RO"/>
        </a:p>
      </dgm:t>
    </dgm:pt>
    <dgm:pt modelId="{D12524C7-21E4-4E97-9D62-69477C5B137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PET AND ANIMAL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effectLst/>
              <a:latin typeface="Calibri" pitchFamily="34" charset="0"/>
              <a:cs typeface="Arial" charset="0"/>
            </a:rPr>
            <a:t>FEED</a:t>
          </a:r>
          <a:endParaRPr kumimoji="0" lang="en-US" sz="1000" b="0" i="0" u="none" strike="noStrike" cap="none" normalizeH="0" baseline="0" dirty="0" smtClean="0">
            <a:ln/>
            <a:effectLst/>
            <a:latin typeface="Calibri" pitchFamily="34" charset="0"/>
            <a:cs typeface="Arial" charset="0"/>
          </a:endParaRPr>
        </a:p>
      </dgm:t>
    </dgm:pt>
    <dgm:pt modelId="{9FE42DE3-F017-4667-82FA-6CB33A277D5A}" type="parTrans" cxnId="{E01B9B9A-1B87-4AA5-A7A2-B37B7BEAD3CD}">
      <dgm:prSet/>
      <dgm:spPr/>
      <dgm:t>
        <a:bodyPr/>
        <a:lstStyle/>
        <a:p>
          <a:endParaRPr lang="ro-RO"/>
        </a:p>
      </dgm:t>
    </dgm:pt>
    <dgm:pt modelId="{117535BD-F45B-4477-9145-4392342733BD}" type="sibTrans" cxnId="{E01B9B9A-1B87-4AA5-A7A2-B37B7BEAD3CD}">
      <dgm:prSet/>
      <dgm:spPr/>
      <dgm:t>
        <a:bodyPr/>
        <a:lstStyle/>
        <a:p>
          <a:endParaRPr lang="ro-RO"/>
        </a:p>
      </dgm:t>
    </dgm:pt>
    <dgm:pt modelId="{C7AE5A88-BAF8-488B-B6CE-EA9C8548C1A4}" type="pres">
      <dgm:prSet presAssocID="{B3ABB381-33BF-4D8A-94C4-6006A5A5B62E}" presName="hierChild1" presStyleCnt="0">
        <dgm:presLayoutVars>
          <dgm:orgChart val="1"/>
          <dgm:chPref val="1"/>
          <dgm:dir/>
          <dgm:animOne val="branch"/>
          <dgm:animLvl val="lvl"/>
          <dgm:resizeHandles/>
        </dgm:presLayoutVars>
      </dgm:prSet>
      <dgm:spPr/>
    </dgm:pt>
    <dgm:pt modelId="{DB24FCEA-0F31-4478-B15D-EEFB99A7DAA1}" type="pres">
      <dgm:prSet presAssocID="{4F67E13E-7FDF-40E6-9CEE-A4D557840E8B}" presName="hierRoot1" presStyleCnt="0">
        <dgm:presLayoutVars>
          <dgm:hierBranch/>
        </dgm:presLayoutVars>
      </dgm:prSet>
      <dgm:spPr/>
    </dgm:pt>
    <dgm:pt modelId="{102D2FA6-DA04-459C-B24E-835EE04DA143}" type="pres">
      <dgm:prSet presAssocID="{4F67E13E-7FDF-40E6-9CEE-A4D557840E8B}" presName="rootComposite1" presStyleCnt="0"/>
      <dgm:spPr/>
    </dgm:pt>
    <dgm:pt modelId="{08188432-EA58-4B95-B6C4-C93D750C954A}" type="pres">
      <dgm:prSet presAssocID="{4F67E13E-7FDF-40E6-9CEE-A4D557840E8B}" presName="rootText1" presStyleLbl="node0" presStyleIdx="0" presStyleCnt="1" custScaleX="140501" custScaleY="162713" custLinFactNeighborX="-2633" custLinFactNeighborY="-68292">
        <dgm:presLayoutVars>
          <dgm:chPref val="3"/>
        </dgm:presLayoutVars>
      </dgm:prSet>
      <dgm:spPr/>
      <dgm:t>
        <a:bodyPr/>
        <a:lstStyle/>
        <a:p>
          <a:endParaRPr lang="en-GB"/>
        </a:p>
      </dgm:t>
    </dgm:pt>
    <dgm:pt modelId="{6F649E2F-88DF-45B3-98AE-56A445BD949D}" type="pres">
      <dgm:prSet presAssocID="{4F67E13E-7FDF-40E6-9CEE-A4D557840E8B}" presName="rootConnector1" presStyleLbl="node1" presStyleIdx="0" presStyleCnt="0"/>
      <dgm:spPr/>
      <dgm:t>
        <a:bodyPr/>
        <a:lstStyle/>
        <a:p>
          <a:endParaRPr lang="en-GB"/>
        </a:p>
      </dgm:t>
    </dgm:pt>
    <dgm:pt modelId="{CE5C018D-3E2E-4D56-88BB-E03580D6D3D7}" type="pres">
      <dgm:prSet presAssocID="{4F67E13E-7FDF-40E6-9CEE-A4D557840E8B}" presName="hierChild2" presStyleCnt="0"/>
      <dgm:spPr/>
    </dgm:pt>
    <dgm:pt modelId="{1A5D706B-1909-450C-94B1-BC56AB107628}" type="pres">
      <dgm:prSet presAssocID="{22DAA8DF-1BD9-420D-8D6E-1DD5EF0D4C5B}" presName="Name35" presStyleLbl="parChTrans1D2" presStyleIdx="0" presStyleCnt="8"/>
      <dgm:spPr/>
      <dgm:t>
        <a:bodyPr/>
        <a:lstStyle/>
        <a:p>
          <a:endParaRPr lang="en-GB"/>
        </a:p>
      </dgm:t>
    </dgm:pt>
    <dgm:pt modelId="{BAF2C74A-79D2-4A62-A59F-7BA8E09CA475}" type="pres">
      <dgm:prSet presAssocID="{4CF0EF9F-D411-49A1-B47D-36490F1F59B8}" presName="hierRoot2" presStyleCnt="0">
        <dgm:presLayoutVars>
          <dgm:hierBranch/>
        </dgm:presLayoutVars>
      </dgm:prSet>
      <dgm:spPr/>
    </dgm:pt>
    <dgm:pt modelId="{06686B79-B0D4-4887-A3A3-6AEB82DD3621}" type="pres">
      <dgm:prSet presAssocID="{4CF0EF9F-D411-49A1-B47D-36490F1F59B8}" presName="rootComposite" presStyleCnt="0"/>
      <dgm:spPr/>
    </dgm:pt>
    <dgm:pt modelId="{997A760A-F216-4BAF-A8EC-4516D7EAA8C9}" type="pres">
      <dgm:prSet presAssocID="{4CF0EF9F-D411-49A1-B47D-36490F1F59B8}" presName="rootText" presStyleLbl="node2" presStyleIdx="0" presStyleCnt="8" custScaleY="206156">
        <dgm:presLayoutVars>
          <dgm:chPref val="3"/>
        </dgm:presLayoutVars>
      </dgm:prSet>
      <dgm:spPr/>
      <dgm:t>
        <a:bodyPr/>
        <a:lstStyle/>
        <a:p>
          <a:endParaRPr lang="en-GB"/>
        </a:p>
      </dgm:t>
    </dgm:pt>
    <dgm:pt modelId="{98C833E8-1EFF-4A48-BE60-56F5367C4CF6}" type="pres">
      <dgm:prSet presAssocID="{4CF0EF9F-D411-49A1-B47D-36490F1F59B8}" presName="rootConnector" presStyleLbl="node2" presStyleIdx="0" presStyleCnt="8"/>
      <dgm:spPr/>
      <dgm:t>
        <a:bodyPr/>
        <a:lstStyle/>
        <a:p>
          <a:endParaRPr lang="en-GB"/>
        </a:p>
      </dgm:t>
    </dgm:pt>
    <dgm:pt modelId="{8C1CDE96-CC6E-4DBC-A21B-28AC56274A1B}" type="pres">
      <dgm:prSet presAssocID="{4CF0EF9F-D411-49A1-B47D-36490F1F59B8}" presName="hierChild4" presStyleCnt="0"/>
      <dgm:spPr/>
    </dgm:pt>
    <dgm:pt modelId="{5A654A85-941A-4106-B900-F9CE536E4686}" type="pres">
      <dgm:prSet presAssocID="{4CF0EF9F-D411-49A1-B47D-36490F1F59B8}" presName="hierChild5" presStyleCnt="0"/>
      <dgm:spPr/>
    </dgm:pt>
    <dgm:pt modelId="{CE6AFB40-9B1E-419F-9621-D519DC7E7901}" type="pres">
      <dgm:prSet presAssocID="{E156BEFB-0875-473B-8830-A73D41EC47BF}" presName="Name35" presStyleLbl="parChTrans1D2" presStyleIdx="1" presStyleCnt="8"/>
      <dgm:spPr/>
      <dgm:t>
        <a:bodyPr/>
        <a:lstStyle/>
        <a:p>
          <a:endParaRPr lang="en-GB"/>
        </a:p>
      </dgm:t>
    </dgm:pt>
    <dgm:pt modelId="{D7620832-4658-4F6C-ADEB-5FED571BD4B0}" type="pres">
      <dgm:prSet presAssocID="{AB26590B-0500-44D8-9A53-A24E4B3BE70B}" presName="hierRoot2" presStyleCnt="0">
        <dgm:presLayoutVars>
          <dgm:hierBranch/>
        </dgm:presLayoutVars>
      </dgm:prSet>
      <dgm:spPr/>
    </dgm:pt>
    <dgm:pt modelId="{76D58E0C-2D95-41B6-A3D7-5961E17ADEB1}" type="pres">
      <dgm:prSet presAssocID="{AB26590B-0500-44D8-9A53-A24E4B3BE70B}" presName="rootComposite" presStyleCnt="0"/>
      <dgm:spPr/>
    </dgm:pt>
    <dgm:pt modelId="{E1A932AE-C7B4-4C33-B622-6D401E542AD2}" type="pres">
      <dgm:prSet presAssocID="{AB26590B-0500-44D8-9A53-A24E4B3BE70B}" presName="rootText" presStyleLbl="node2" presStyleIdx="1" presStyleCnt="8" custScaleX="135117" custScaleY="206156">
        <dgm:presLayoutVars>
          <dgm:chPref val="3"/>
        </dgm:presLayoutVars>
      </dgm:prSet>
      <dgm:spPr/>
      <dgm:t>
        <a:bodyPr/>
        <a:lstStyle/>
        <a:p>
          <a:endParaRPr lang="en-GB"/>
        </a:p>
      </dgm:t>
    </dgm:pt>
    <dgm:pt modelId="{30104D64-BF24-4FB3-957A-F7BBB956B95D}" type="pres">
      <dgm:prSet presAssocID="{AB26590B-0500-44D8-9A53-A24E4B3BE70B}" presName="rootConnector" presStyleLbl="node2" presStyleIdx="1" presStyleCnt="8"/>
      <dgm:spPr/>
      <dgm:t>
        <a:bodyPr/>
        <a:lstStyle/>
        <a:p>
          <a:endParaRPr lang="en-GB"/>
        </a:p>
      </dgm:t>
    </dgm:pt>
    <dgm:pt modelId="{6E19C4FC-CD5F-40D5-B896-E045DB84EA30}" type="pres">
      <dgm:prSet presAssocID="{AB26590B-0500-44D8-9A53-A24E4B3BE70B}" presName="hierChild4" presStyleCnt="0"/>
      <dgm:spPr/>
    </dgm:pt>
    <dgm:pt modelId="{DC31D658-D012-4044-9AF0-5B4ACCA29DAC}" type="pres">
      <dgm:prSet presAssocID="{AB26590B-0500-44D8-9A53-A24E4B3BE70B}" presName="hierChild5" presStyleCnt="0"/>
      <dgm:spPr/>
    </dgm:pt>
    <dgm:pt modelId="{3F78F02F-B1B4-4943-BB1A-4014FD16D84C}" type="pres">
      <dgm:prSet presAssocID="{2FEFCCC0-3DAE-43DD-BC43-D90707EF9888}" presName="Name35" presStyleLbl="parChTrans1D2" presStyleIdx="2" presStyleCnt="8"/>
      <dgm:spPr/>
      <dgm:t>
        <a:bodyPr/>
        <a:lstStyle/>
        <a:p>
          <a:endParaRPr lang="en-GB"/>
        </a:p>
      </dgm:t>
    </dgm:pt>
    <dgm:pt modelId="{C6C9C8D2-2944-4586-BDEA-017915AFB7C1}" type="pres">
      <dgm:prSet presAssocID="{F4E930DB-88AE-4016-ABAB-06A186256E8B}" presName="hierRoot2" presStyleCnt="0">
        <dgm:presLayoutVars>
          <dgm:hierBranch/>
        </dgm:presLayoutVars>
      </dgm:prSet>
      <dgm:spPr/>
    </dgm:pt>
    <dgm:pt modelId="{0BF1DE52-6CF1-414A-A092-051B7C4C66FC}" type="pres">
      <dgm:prSet presAssocID="{F4E930DB-88AE-4016-ABAB-06A186256E8B}" presName="rootComposite" presStyleCnt="0"/>
      <dgm:spPr/>
    </dgm:pt>
    <dgm:pt modelId="{2127C75B-190B-48F3-B1EE-6E8AB2687073}" type="pres">
      <dgm:prSet presAssocID="{F4E930DB-88AE-4016-ABAB-06A186256E8B}" presName="rootText" presStyleLbl="node2" presStyleIdx="2" presStyleCnt="8" custScaleY="206156">
        <dgm:presLayoutVars>
          <dgm:chPref val="3"/>
        </dgm:presLayoutVars>
      </dgm:prSet>
      <dgm:spPr/>
      <dgm:t>
        <a:bodyPr/>
        <a:lstStyle/>
        <a:p>
          <a:endParaRPr lang="en-GB"/>
        </a:p>
      </dgm:t>
    </dgm:pt>
    <dgm:pt modelId="{3ACEAC15-7F08-4DBA-B694-CBE796818A80}" type="pres">
      <dgm:prSet presAssocID="{F4E930DB-88AE-4016-ABAB-06A186256E8B}" presName="rootConnector" presStyleLbl="node2" presStyleIdx="2" presStyleCnt="8"/>
      <dgm:spPr/>
      <dgm:t>
        <a:bodyPr/>
        <a:lstStyle/>
        <a:p>
          <a:endParaRPr lang="en-GB"/>
        </a:p>
      </dgm:t>
    </dgm:pt>
    <dgm:pt modelId="{7E743551-F932-47D6-BD7A-416857199130}" type="pres">
      <dgm:prSet presAssocID="{F4E930DB-88AE-4016-ABAB-06A186256E8B}" presName="hierChild4" presStyleCnt="0"/>
      <dgm:spPr/>
    </dgm:pt>
    <dgm:pt modelId="{70DDA83F-E6B0-43E3-9CA0-58FF13625FCA}" type="pres">
      <dgm:prSet presAssocID="{F4E930DB-88AE-4016-ABAB-06A186256E8B}" presName="hierChild5" presStyleCnt="0"/>
      <dgm:spPr/>
    </dgm:pt>
    <dgm:pt modelId="{2A9A2AE8-1A07-4D7E-81C6-C0A59FF8E131}" type="pres">
      <dgm:prSet presAssocID="{63B73B45-CAD8-42DF-8862-F3D10DD86662}" presName="Name35" presStyleLbl="parChTrans1D2" presStyleIdx="3" presStyleCnt="8"/>
      <dgm:spPr/>
      <dgm:t>
        <a:bodyPr/>
        <a:lstStyle/>
        <a:p>
          <a:endParaRPr lang="en-GB"/>
        </a:p>
      </dgm:t>
    </dgm:pt>
    <dgm:pt modelId="{674104F4-4A7B-452C-B614-FEEB3539830E}" type="pres">
      <dgm:prSet presAssocID="{10C657DE-73FC-4BC1-942D-3578B38E26DA}" presName="hierRoot2" presStyleCnt="0">
        <dgm:presLayoutVars>
          <dgm:hierBranch/>
        </dgm:presLayoutVars>
      </dgm:prSet>
      <dgm:spPr/>
    </dgm:pt>
    <dgm:pt modelId="{F73AD136-1E16-483C-93F1-4BC0C7BFB466}" type="pres">
      <dgm:prSet presAssocID="{10C657DE-73FC-4BC1-942D-3578B38E26DA}" presName="rootComposite" presStyleCnt="0"/>
      <dgm:spPr/>
    </dgm:pt>
    <dgm:pt modelId="{EB835F66-9B0F-40BA-9702-D3957DF2CD10}" type="pres">
      <dgm:prSet presAssocID="{10C657DE-73FC-4BC1-942D-3578B38E26DA}" presName="rootText" presStyleLbl="node2" presStyleIdx="3" presStyleCnt="8" custScaleY="206156">
        <dgm:presLayoutVars>
          <dgm:chPref val="3"/>
        </dgm:presLayoutVars>
      </dgm:prSet>
      <dgm:spPr/>
      <dgm:t>
        <a:bodyPr/>
        <a:lstStyle/>
        <a:p>
          <a:endParaRPr lang="ro-RO"/>
        </a:p>
      </dgm:t>
    </dgm:pt>
    <dgm:pt modelId="{EA753129-5D77-4D8D-B9EA-B5FEFBBBB57D}" type="pres">
      <dgm:prSet presAssocID="{10C657DE-73FC-4BC1-942D-3578B38E26DA}" presName="rootConnector" presStyleLbl="node2" presStyleIdx="3" presStyleCnt="8"/>
      <dgm:spPr/>
      <dgm:t>
        <a:bodyPr/>
        <a:lstStyle/>
        <a:p>
          <a:endParaRPr lang="en-GB"/>
        </a:p>
      </dgm:t>
    </dgm:pt>
    <dgm:pt modelId="{69C2CF2F-66F1-4E8D-95EA-F8766F4C2E1F}" type="pres">
      <dgm:prSet presAssocID="{10C657DE-73FC-4BC1-942D-3578B38E26DA}" presName="hierChild4" presStyleCnt="0"/>
      <dgm:spPr/>
    </dgm:pt>
    <dgm:pt modelId="{D6F11FC8-B7DC-43D1-A738-A596CA765572}" type="pres">
      <dgm:prSet presAssocID="{10C657DE-73FC-4BC1-942D-3578B38E26DA}" presName="hierChild5" presStyleCnt="0"/>
      <dgm:spPr/>
    </dgm:pt>
    <dgm:pt modelId="{C08260A6-D50D-4D1C-91CB-10B9F6CC9C4F}" type="pres">
      <dgm:prSet presAssocID="{5983FB86-D35A-40B8-9C1A-6E407C6E5D69}" presName="Name35" presStyleLbl="parChTrans1D2" presStyleIdx="4" presStyleCnt="8"/>
      <dgm:spPr/>
      <dgm:t>
        <a:bodyPr/>
        <a:lstStyle/>
        <a:p>
          <a:endParaRPr lang="en-GB"/>
        </a:p>
      </dgm:t>
    </dgm:pt>
    <dgm:pt modelId="{81AABD26-F7C8-4D5B-B4FB-E751A8676670}" type="pres">
      <dgm:prSet presAssocID="{EC4D7518-08D0-480D-9D41-ABD62B2103CA}" presName="hierRoot2" presStyleCnt="0">
        <dgm:presLayoutVars>
          <dgm:hierBranch/>
        </dgm:presLayoutVars>
      </dgm:prSet>
      <dgm:spPr/>
    </dgm:pt>
    <dgm:pt modelId="{14E08202-27FD-4724-A271-49C92FF83A2D}" type="pres">
      <dgm:prSet presAssocID="{EC4D7518-08D0-480D-9D41-ABD62B2103CA}" presName="rootComposite" presStyleCnt="0"/>
      <dgm:spPr/>
    </dgm:pt>
    <dgm:pt modelId="{2D8405D5-DDF8-46F2-ACB1-361E3C6729BE}" type="pres">
      <dgm:prSet presAssocID="{EC4D7518-08D0-480D-9D41-ABD62B2103CA}" presName="rootText" presStyleLbl="node2" presStyleIdx="4" presStyleCnt="8" custScaleY="206157">
        <dgm:presLayoutVars>
          <dgm:chPref val="3"/>
        </dgm:presLayoutVars>
      </dgm:prSet>
      <dgm:spPr/>
      <dgm:t>
        <a:bodyPr/>
        <a:lstStyle/>
        <a:p>
          <a:endParaRPr lang="ro-RO"/>
        </a:p>
      </dgm:t>
    </dgm:pt>
    <dgm:pt modelId="{6326EFF8-EC5A-4006-BF6F-122202BAF8E5}" type="pres">
      <dgm:prSet presAssocID="{EC4D7518-08D0-480D-9D41-ABD62B2103CA}" presName="rootConnector" presStyleLbl="node2" presStyleIdx="4" presStyleCnt="8"/>
      <dgm:spPr/>
      <dgm:t>
        <a:bodyPr/>
        <a:lstStyle/>
        <a:p>
          <a:endParaRPr lang="en-GB"/>
        </a:p>
      </dgm:t>
    </dgm:pt>
    <dgm:pt modelId="{C151B166-161C-4EAE-9624-893734E4C32B}" type="pres">
      <dgm:prSet presAssocID="{EC4D7518-08D0-480D-9D41-ABD62B2103CA}" presName="hierChild4" presStyleCnt="0"/>
      <dgm:spPr/>
    </dgm:pt>
    <dgm:pt modelId="{BD40D57E-A4B1-4131-B0DD-698F96ACA529}" type="pres">
      <dgm:prSet presAssocID="{EC4D7518-08D0-480D-9D41-ABD62B2103CA}" presName="hierChild5" presStyleCnt="0"/>
      <dgm:spPr/>
    </dgm:pt>
    <dgm:pt modelId="{1123F099-B3B2-490B-8899-8DA3958180E7}" type="pres">
      <dgm:prSet presAssocID="{487B68FA-78AB-4C43-ADDC-4A068149085A}" presName="Name35" presStyleLbl="parChTrans1D2" presStyleIdx="5" presStyleCnt="8"/>
      <dgm:spPr/>
      <dgm:t>
        <a:bodyPr/>
        <a:lstStyle/>
        <a:p>
          <a:endParaRPr lang="en-GB"/>
        </a:p>
      </dgm:t>
    </dgm:pt>
    <dgm:pt modelId="{030731AE-B72A-4AA3-9516-C3EFEFCB399D}" type="pres">
      <dgm:prSet presAssocID="{27C27549-A38F-48CA-BED8-109BF4CC7FD6}" presName="hierRoot2" presStyleCnt="0">
        <dgm:presLayoutVars>
          <dgm:hierBranch/>
        </dgm:presLayoutVars>
      </dgm:prSet>
      <dgm:spPr/>
    </dgm:pt>
    <dgm:pt modelId="{F9A2CF32-0B8E-4D50-A6C4-5F09DCCE3678}" type="pres">
      <dgm:prSet presAssocID="{27C27549-A38F-48CA-BED8-109BF4CC7FD6}" presName="rootComposite" presStyleCnt="0"/>
      <dgm:spPr/>
    </dgm:pt>
    <dgm:pt modelId="{EEFAC877-78CB-4FB4-A442-426A59E701F0}" type="pres">
      <dgm:prSet presAssocID="{27C27549-A38F-48CA-BED8-109BF4CC7FD6}" presName="rootText" presStyleLbl="node2" presStyleIdx="5" presStyleCnt="8" custScaleY="205351">
        <dgm:presLayoutVars>
          <dgm:chPref val="3"/>
        </dgm:presLayoutVars>
      </dgm:prSet>
      <dgm:spPr/>
      <dgm:t>
        <a:bodyPr/>
        <a:lstStyle/>
        <a:p>
          <a:endParaRPr lang="en-GB"/>
        </a:p>
      </dgm:t>
    </dgm:pt>
    <dgm:pt modelId="{6331C560-61F8-4CBD-9ED2-718B86A9F8E9}" type="pres">
      <dgm:prSet presAssocID="{27C27549-A38F-48CA-BED8-109BF4CC7FD6}" presName="rootConnector" presStyleLbl="node2" presStyleIdx="5" presStyleCnt="8"/>
      <dgm:spPr/>
      <dgm:t>
        <a:bodyPr/>
        <a:lstStyle/>
        <a:p>
          <a:endParaRPr lang="en-GB"/>
        </a:p>
      </dgm:t>
    </dgm:pt>
    <dgm:pt modelId="{3D46B9AC-D6A7-4BD4-AC05-43CE6AB2CD3C}" type="pres">
      <dgm:prSet presAssocID="{27C27549-A38F-48CA-BED8-109BF4CC7FD6}" presName="hierChild4" presStyleCnt="0"/>
      <dgm:spPr/>
    </dgm:pt>
    <dgm:pt modelId="{B7580AAD-A27F-4C38-AF91-8A66E441D0AF}" type="pres">
      <dgm:prSet presAssocID="{27C27549-A38F-48CA-BED8-109BF4CC7FD6}" presName="hierChild5" presStyleCnt="0"/>
      <dgm:spPr/>
    </dgm:pt>
    <dgm:pt modelId="{7C5032F1-5A65-474E-A0C3-055270BFC7CC}" type="pres">
      <dgm:prSet presAssocID="{353DD102-124E-4A8C-A8DA-A474FBC37070}" presName="Name35" presStyleLbl="parChTrans1D2" presStyleIdx="6" presStyleCnt="8"/>
      <dgm:spPr/>
      <dgm:t>
        <a:bodyPr/>
        <a:lstStyle/>
        <a:p>
          <a:endParaRPr lang="en-GB"/>
        </a:p>
      </dgm:t>
    </dgm:pt>
    <dgm:pt modelId="{59254902-1007-40D4-AECD-C75F00846CAA}" type="pres">
      <dgm:prSet presAssocID="{C0502617-2484-417B-8A0A-E3ECFD57779D}" presName="hierRoot2" presStyleCnt="0">
        <dgm:presLayoutVars>
          <dgm:hierBranch/>
        </dgm:presLayoutVars>
      </dgm:prSet>
      <dgm:spPr/>
    </dgm:pt>
    <dgm:pt modelId="{567DF70E-C101-4F7A-A486-230F5E1A440B}" type="pres">
      <dgm:prSet presAssocID="{C0502617-2484-417B-8A0A-E3ECFD57779D}" presName="rootComposite" presStyleCnt="0"/>
      <dgm:spPr/>
    </dgm:pt>
    <dgm:pt modelId="{1E092ABF-118F-4A79-B035-8BA4505DDFBC}" type="pres">
      <dgm:prSet presAssocID="{C0502617-2484-417B-8A0A-E3ECFD57779D}" presName="rootText" presStyleLbl="node2" presStyleIdx="6" presStyleCnt="8" custScaleY="206156">
        <dgm:presLayoutVars>
          <dgm:chPref val="3"/>
        </dgm:presLayoutVars>
      </dgm:prSet>
      <dgm:spPr/>
      <dgm:t>
        <a:bodyPr/>
        <a:lstStyle/>
        <a:p>
          <a:endParaRPr lang="en-GB"/>
        </a:p>
      </dgm:t>
    </dgm:pt>
    <dgm:pt modelId="{C418ACBF-1844-46AC-8A2F-2B1B78FB797D}" type="pres">
      <dgm:prSet presAssocID="{C0502617-2484-417B-8A0A-E3ECFD57779D}" presName="rootConnector" presStyleLbl="node2" presStyleIdx="6" presStyleCnt="8"/>
      <dgm:spPr/>
      <dgm:t>
        <a:bodyPr/>
        <a:lstStyle/>
        <a:p>
          <a:endParaRPr lang="en-GB"/>
        </a:p>
      </dgm:t>
    </dgm:pt>
    <dgm:pt modelId="{D269FD06-B600-4577-BD7F-826A2B800650}" type="pres">
      <dgm:prSet presAssocID="{C0502617-2484-417B-8A0A-E3ECFD57779D}" presName="hierChild4" presStyleCnt="0"/>
      <dgm:spPr/>
    </dgm:pt>
    <dgm:pt modelId="{A9AF369E-1FD9-4251-B511-44F0714F4A25}" type="pres">
      <dgm:prSet presAssocID="{C0502617-2484-417B-8A0A-E3ECFD57779D}" presName="hierChild5" presStyleCnt="0"/>
      <dgm:spPr/>
    </dgm:pt>
    <dgm:pt modelId="{E7FC1AFB-51E3-4DD3-AFEC-1F6BF8578159}" type="pres">
      <dgm:prSet presAssocID="{9FE42DE3-F017-4667-82FA-6CB33A277D5A}" presName="Name35" presStyleLbl="parChTrans1D2" presStyleIdx="7" presStyleCnt="8"/>
      <dgm:spPr/>
      <dgm:t>
        <a:bodyPr/>
        <a:lstStyle/>
        <a:p>
          <a:endParaRPr lang="en-GB"/>
        </a:p>
      </dgm:t>
    </dgm:pt>
    <dgm:pt modelId="{27DDD2A4-5558-4BD4-B1ED-78F22272E0B8}" type="pres">
      <dgm:prSet presAssocID="{D12524C7-21E4-4E97-9D62-69477C5B137C}" presName="hierRoot2" presStyleCnt="0">
        <dgm:presLayoutVars>
          <dgm:hierBranch/>
        </dgm:presLayoutVars>
      </dgm:prSet>
      <dgm:spPr/>
    </dgm:pt>
    <dgm:pt modelId="{41B6455D-DD38-435E-8AAF-31A2B5284684}" type="pres">
      <dgm:prSet presAssocID="{D12524C7-21E4-4E97-9D62-69477C5B137C}" presName="rootComposite" presStyleCnt="0"/>
      <dgm:spPr/>
    </dgm:pt>
    <dgm:pt modelId="{61BB1D57-5543-4C66-A91A-568447894761}" type="pres">
      <dgm:prSet presAssocID="{D12524C7-21E4-4E97-9D62-69477C5B137C}" presName="rootText" presStyleLbl="node2" presStyleIdx="7" presStyleCnt="8" custScaleY="206156">
        <dgm:presLayoutVars>
          <dgm:chPref val="3"/>
        </dgm:presLayoutVars>
      </dgm:prSet>
      <dgm:spPr/>
      <dgm:t>
        <a:bodyPr/>
        <a:lstStyle/>
        <a:p>
          <a:endParaRPr lang="ro-RO"/>
        </a:p>
      </dgm:t>
    </dgm:pt>
    <dgm:pt modelId="{1625B39D-915C-4AEE-B917-2B48150F4AF8}" type="pres">
      <dgm:prSet presAssocID="{D12524C7-21E4-4E97-9D62-69477C5B137C}" presName="rootConnector" presStyleLbl="node2" presStyleIdx="7" presStyleCnt="8"/>
      <dgm:spPr/>
      <dgm:t>
        <a:bodyPr/>
        <a:lstStyle/>
        <a:p>
          <a:endParaRPr lang="en-GB"/>
        </a:p>
      </dgm:t>
    </dgm:pt>
    <dgm:pt modelId="{70A50DD7-7258-49E0-A53D-97CE34D10A00}" type="pres">
      <dgm:prSet presAssocID="{D12524C7-21E4-4E97-9D62-69477C5B137C}" presName="hierChild4" presStyleCnt="0"/>
      <dgm:spPr/>
    </dgm:pt>
    <dgm:pt modelId="{4E9DDEE8-F8DB-40D7-81A2-56446FF3BBBA}" type="pres">
      <dgm:prSet presAssocID="{D12524C7-21E4-4E97-9D62-69477C5B137C}" presName="hierChild5" presStyleCnt="0"/>
      <dgm:spPr/>
    </dgm:pt>
    <dgm:pt modelId="{1EC9C0B1-F771-436C-94A5-D5B318AB5008}" type="pres">
      <dgm:prSet presAssocID="{4F67E13E-7FDF-40E6-9CEE-A4D557840E8B}" presName="hierChild3" presStyleCnt="0"/>
      <dgm:spPr/>
    </dgm:pt>
  </dgm:ptLst>
  <dgm:cxnLst>
    <dgm:cxn modelId="{CC3865C9-5BAA-4652-991B-D64F3432D49C}" type="presOf" srcId="{2FEFCCC0-3DAE-43DD-BC43-D90707EF9888}" destId="{3F78F02F-B1B4-4943-BB1A-4014FD16D84C}" srcOrd="0" destOrd="0" presId="urn:microsoft.com/office/officeart/2005/8/layout/orgChart1"/>
    <dgm:cxn modelId="{7DF8544B-2CD8-4B93-8E50-A67AB45CA510}" type="presOf" srcId="{D12524C7-21E4-4E97-9D62-69477C5B137C}" destId="{1625B39D-915C-4AEE-B917-2B48150F4AF8}" srcOrd="1" destOrd="0" presId="urn:microsoft.com/office/officeart/2005/8/layout/orgChart1"/>
    <dgm:cxn modelId="{5323171C-6251-4A95-8A31-3AA7C8C7C07A}" srcId="{4F67E13E-7FDF-40E6-9CEE-A4D557840E8B}" destId="{27C27549-A38F-48CA-BED8-109BF4CC7FD6}" srcOrd="5" destOrd="0" parTransId="{487B68FA-78AB-4C43-ADDC-4A068149085A}" sibTransId="{BE197BD3-0E88-4BAA-853A-3A161351DB1E}"/>
    <dgm:cxn modelId="{562532B8-AB49-402B-9CE3-AFC106E2A32E}" type="presOf" srcId="{22DAA8DF-1BD9-420D-8D6E-1DD5EF0D4C5B}" destId="{1A5D706B-1909-450C-94B1-BC56AB107628}" srcOrd="0" destOrd="0" presId="urn:microsoft.com/office/officeart/2005/8/layout/orgChart1"/>
    <dgm:cxn modelId="{E4C8D654-7275-49F3-81BF-7AA5FACBC4F6}" type="presOf" srcId="{AB26590B-0500-44D8-9A53-A24E4B3BE70B}" destId="{30104D64-BF24-4FB3-957A-F7BBB956B95D}" srcOrd="1" destOrd="0" presId="urn:microsoft.com/office/officeart/2005/8/layout/orgChart1"/>
    <dgm:cxn modelId="{1290365D-F080-4A4A-9D80-815F074496F1}" srcId="{4F67E13E-7FDF-40E6-9CEE-A4D557840E8B}" destId="{EC4D7518-08D0-480D-9D41-ABD62B2103CA}" srcOrd="4" destOrd="0" parTransId="{5983FB86-D35A-40B8-9C1A-6E407C6E5D69}" sibTransId="{99116B19-149E-4B67-815A-41363B0D57FB}"/>
    <dgm:cxn modelId="{A5AA4A8D-3B25-4265-ABB7-7CA6F487D7D8}" type="presOf" srcId="{9FE42DE3-F017-4667-82FA-6CB33A277D5A}" destId="{E7FC1AFB-51E3-4DD3-AFEC-1F6BF8578159}" srcOrd="0" destOrd="0" presId="urn:microsoft.com/office/officeart/2005/8/layout/orgChart1"/>
    <dgm:cxn modelId="{A964E848-3FFA-4F04-B59E-3B3E6B47B048}" type="presOf" srcId="{4F67E13E-7FDF-40E6-9CEE-A4D557840E8B}" destId="{08188432-EA58-4B95-B6C4-C93D750C954A}" srcOrd="0" destOrd="0" presId="urn:microsoft.com/office/officeart/2005/8/layout/orgChart1"/>
    <dgm:cxn modelId="{9DBAFDDE-810F-4D4C-975E-CB72D3806D8B}" type="presOf" srcId="{63B73B45-CAD8-42DF-8862-F3D10DD86662}" destId="{2A9A2AE8-1A07-4D7E-81C6-C0A59FF8E131}" srcOrd="0" destOrd="0" presId="urn:microsoft.com/office/officeart/2005/8/layout/orgChart1"/>
    <dgm:cxn modelId="{1619B4A9-2134-44E1-BA26-67C0E9150816}" srcId="{4F67E13E-7FDF-40E6-9CEE-A4D557840E8B}" destId="{AB26590B-0500-44D8-9A53-A24E4B3BE70B}" srcOrd="1" destOrd="0" parTransId="{E156BEFB-0875-473B-8830-A73D41EC47BF}" sibTransId="{C52119E7-D52C-451E-86FF-E72D6907A818}"/>
    <dgm:cxn modelId="{C14FEB37-57F8-4D88-A92B-842F224DCE3C}" srcId="{4F67E13E-7FDF-40E6-9CEE-A4D557840E8B}" destId="{C0502617-2484-417B-8A0A-E3ECFD57779D}" srcOrd="6" destOrd="0" parTransId="{353DD102-124E-4A8C-A8DA-A474FBC37070}" sibTransId="{AF83D69B-1EFD-4F91-9C0F-DC00330D12EF}"/>
    <dgm:cxn modelId="{7B9BB9E0-ABBE-4955-9A9C-6E5D88632520}" type="presOf" srcId="{E156BEFB-0875-473B-8830-A73D41EC47BF}" destId="{CE6AFB40-9B1E-419F-9621-D519DC7E7901}" srcOrd="0" destOrd="0" presId="urn:microsoft.com/office/officeart/2005/8/layout/orgChart1"/>
    <dgm:cxn modelId="{9479EF61-2A36-4126-AC19-30219FD8AB95}" type="presOf" srcId="{4CF0EF9F-D411-49A1-B47D-36490F1F59B8}" destId="{98C833E8-1EFF-4A48-BE60-56F5367C4CF6}" srcOrd="1" destOrd="0" presId="urn:microsoft.com/office/officeart/2005/8/layout/orgChart1"/>
    <dgm:cxn modelId="{2134B15C-F7F0-41A2-8276-CD1A7A26B8C0}" type="presOf" srcId="{27C27549-A38F-48CA-BED8-109BF4CC7FD6}" destId="{EEFAC877-78CB-4FB4-A442-426A59E701F0}" srcOrd="0" destOrd="0" presId="urn:microsoft.com/office/officeart/2005/8/layout/orgChart1"/>
    <dgm:cxn modelId="{D4EC86AE-A35B-4421-814D-FDDA86BDCF2B}" srcId="{4F67E13E-7FDF-40E6-9CEE-A4D557840E8B}" destId="{F4E930DB-88AE-4016-ABAB-06A186256E8B}" srcOrd="2" destOrd="0" parTransId="{2FEFCCC0-3DAE-43DD-BC43-D90707EF9888}" sibTransId="{17149FC1-A450-45D7-911E-2B15291554F8}"/>
    <dgm:cxn modelId="{D4155A63-3A27-45E9-88EA-5DB7C6915E87}" type="presOf" srcId="{487B68FA-78AB-4C43-ADDC-4A068149085A}" destId="{1123F099-B3B2-490B-8899-8DA3958180E7}" srcOrd="0" destOrd="0" presId="urn:microsoft.com/office/officeart/2005/8/layout/orgChart1"/>
    <dgm:cxn modelId="{C7251B37-685D-4CDD-9B1F-5CA393BE07D8}" type="presOf" srcId="{C0502617-2484-417B-8A0A-E3ECFD57779D}" destId="{1E092ABF-118F-4A79-B035-8BA4505DDFBC}" srcOrd="0" destOrd="0" presId="urn:microsoft.com/office/officeart/2005/8/layout/orgChart1"/>
    <dgm:cxn modelId="{0BA5EC7B-A03F-4B05-896E-5591B9189156}" type="presOf" srcId="{4CF0EF9F-D411-49A1-B47D-36490F1F59B8}" destId="{997A760A-F216-4BAF-A8EC-4516D7EAA8C9}" srcOrd="0" destOrd="0" presId="urn:microsoft.com/office/officeart/2005/8/layout/orgChart1"/>
    <dgm:cxn modelId="{CD670383-F4DE-4D36-9593-CEF286DEDDE5}" type="presOf" srcId="{10C657DE-73FC-4BC1-942D-3578B38E26DA}" destId="{EB835F66-9B0F-40BA-9702-D3957DF2CD10}" srcOrd="0" destOrd="0" presId="urn:microsoft.com/office/officeart/2005/8/layout/orgChart1"/>
    <dgm:cxn modelId="{090C7836-B30A-40B4-A281-16EF27E54774}" type="presOf" srcId="{D12524C7-21E4-4E97-9D62-69477C5B137C}" destId="{61BB1D57-5543-4C66-A91A-568447894761}" srcOrd="0" destOrd="0" presId="urn:microsoft.com/office/officeart/2005/8/layout/orgChart1"/>
    <dgm:cxn modelId="{CBAAFECC-D9F5-414A-B297-6E10D28E5478}" srcId="{4F67E13E-7FDF-40E6-9CEE-A4D557840E8B}" destId="{10C657DE-73FC-4BC1-942D-3578B38E26DA}" srcOrd="3" destOrd="0" parTransId="{63B73B45-CAD8-42DF-8862-F3D10DD86662}" sibTransId="{CB6B316D-79B1-46EB-977A-C2D56D0BD464}"/>
    <dgm:cxn modelId="{B57AB799-26CA-46C1-86E2-454689F681FF}" type="presOf" srcId="{353DD102-124E-4A8C-A8DA-A474FBC37070}" destId="{7C5032F1-5A65-474E-A0C3-055270BFC7CC}" srcOrd="0" destOrd="0" presId="urn:microsoft.com/office/officeart/2005/8/layout/orgChart1"/>
    <dgm:cxn modelId="{8DFF9EC3-E86E-4E59-AB32-BBE36950E91B}" type="presOf" srcId="{B3ABB381-33BF-4D8A-94C4-6006A5A5B62E}" destId="{C7AE5A88-BAF8-488B-B6CE-EA9C8548C1A4}" srcOrd="0" destOrd="0" presId="urn:microsoft.com/office/officeart/2005/8/layout/orgChart1"/>
    <dgm:cxn modelId="{6466EA50-1311-4FC3-94CE-FD1826FD07AB}" type="presOf" srcId="{5983FB86-D35A-40B8-9C1A-6E407C6E5D69}" destId="{C08260A6-D50D-4D1C-91CB-10B9F6CC9C4F}" srcOrd="0" destOrd="0" presId="urn:microsoft.com/office/officeart/2005/8/layout/orgChart1"/>
    <dgm:cxn modelId="{FE88E40D-B07B-4FF4-A5D6-159BD8109BD2}" type="presOf" srcId="{F4E930DB-88AE-4016-ABAB-06A186256E8B}" destId="{2127C75B-190B-48F3-B1EE-6E8AB2687073}" srcOrd="0" destOrd="0" presId="urn:microsoft.com/office/officeart/2005/8/layout/orgChart1"/>
    <dgm:cxn modelId="{E01B9B9A-1B87-4AA5-A7A2-B37B7BEAD3CD}" srcId="{4F67E13E-7FDF-40E6-9CEE-A4D557840E8B}" destId="{D12524C7-21E4-4E97-9D62-69477C5B137C}" srcOrd="7" destOrd="0" parTransId="{9FE42DE3-F017-4667-82FA-6CB33A277D5A}" sibTransId="{117535BD-F45B-4477-9145-4392342733BD}"/>
    <dgm:cxn modelId="{1AB7ACF4-81AA-42D6-9BF2-B851587E728C}" type="presOf" srcId="{4F67E13E-7FDF-40E6-9CEE-A4D557840E8B}" destId="{6F649E2F-88DF-45B3-98AE-56A445BD949D}" srcOrd="1" destOrd="0" presId="urn:microsoft.com/office/officeart/2005/8/layout/orgChart1"/>
    <dgm:cxn modelId="{BCF01F5C-A043-4041-AC8A-B75632E78888}" type="presOf" srcId="{27C27549-A38F-48CA-BED8-109BF4CC7FD6}" destId="{6331C560-61F8-4CBD-9ED2-718B86A9F8E9}" srcOrd="1" destOrd="0" presId="urn:microsoft.com/office/officeart/2005/8/layout/orgChart1"/>
    <dgm:cxn modelId="{15D9B162-018F-4CB9-A84B-F811D07C2B8A}" type="presOf" srcId="{C0502617-2484-417B-8A0A-E3ECFD57779D}" destId="{C418ACBF-1844-46AC-8A2F-2B1B78FB797D}" srcOrd="1" destOrd="0" presId="urn:microsoft.com/office/officeart/2005/8/layout/orgChart1"/>
    <dgm:cxn modelId="{6C6F5AEC-A63B-451B-89E7-F05E3BC0341F}" type="presOf" srcId="{F4E930DB-88AE-4016-ABAB-06A186256E8B}" destId="{3ACEAC15-7F08-4DBA-B694-CBE796818A80}" srcOrd="1" destOrd="0" presId="urn:microsoft.com/office/officeart/2005/8/layout/orgChart1"/>
    <dgm:cxn modelId="{A122C840-AFAD-4A70-995A-6F9C72EE3B16}" srcId="{4F67E13E-7FDF-40E6-9CEE-A4D557840E8B}" destId="{4CF0EF9F-D411-49A1-B47D-36490F1F59B8}" srcOrd="0" destOrd="0" parTransId="{22DAA8DF-1BD9-420D-8D6E-1DD5EF0D4C5B}" sibTransId="{571C4847-3142-47CB-B461-CF6C0B5D8906}"/>
    <dgm:cxn modelId="{03F5EC36-06CF-40FA-A485-4971E61EA87D}" type="presOf" srcId="{10C657DE-73FC-4BC1-942D-3578B38E26DA}" destId="{EA753129-5D77-4D8D-B9EA-B5FEFBBBB57D}" srcOrd="1" destOrd="0" presId="urn:microsoft.com/office/officeart/2005/8/layout/orgChart1"/>
    <dgm:cxn modelId="{DF3659AD-4B3C-45C1-8336-2034BE7F08CF}" type="presOf" srcId="{EC4D7518-08D0-480D-9D41-ABD62B2103CA}" destId="{2D8405D5-DDF8-46F2-ACB1-361E3C6729BE}" srcOrd="0" destOrd="0" presId="urn:microsoft.com/office/officeart/2005/8/layout/orgChart1"/>
    <dgm:cxn modelId="{9341735F-D9F4-4158-87F9-227D32B5A4AC}" srcId="{B3ABB381-33BF-4D8A-94C4-6006A5A5B62E}" destId="{4F67E13E-7FDF-40E6-9CEE-A4D557840E8B}" srcOrd="0" destOrd="0" parTransId="{A41FCB94-F303-4EB8-A62E-F547F367C5A1}" sibTransId="{67F9548C-C799-449E-9CA0-417D1B1CC91E}"/>
    <dgm:cxn modelId="{36FD3F60-7B01-4A6F-926D-F24B8563AC09}" type="presOf" srcId="{EC4D7518-08D0-480D-9D41-ABD62B2103CA}" destId="{6326EFF8-EC5A-4006-BF6F-122202BAF8E5}" srcOrd="1" destOrd="0" presId="urn:microsoft.com/office/officeart/2005/8/layout/orgChart1"/>
    <dgm:cxn modelId="{FFFAC3D4-177D-4803-A0FB-E892BFC9F8A9}" type="presOf" srcId="{AB26590B-0500-44D8-9A53-A24E4B3BE70B}" destId="{E1A932AE-C7B4-4C33-B622-6D401E542AD2}" srcOrd="0" destOrd="0" presId="urn:microsoft.com/office/officeart/2005/8/layout/orgChart1"/>
    <dgm:cxn modelId="{381B7017-9218-4A81-894F-67F9AA976742}" type="presParOf" srcId="{C7AE5A88-BAF8-488B-B6CE-EA9C8548C1A4}" destId="{DB24FCEA-0F31-4478-B15D-EEFB99A7DAA1}" srcOrd="0" destOrd="0" presId="urn:microsoft.com/office/officeart/2005/8/layout/orgChart1"/>
    <dgm:cxn modelId="{C1C1FA44-3493-450B-9DDC-DE593DD30FF7}" type="presParOf" srcId="{DB24FCEA-0F31-4478-B15D-EEFB99A7DAA1}" destId="{102D2FA6-DA04-459C-B24E-835EE04DA143}" srcOrd="0" destOrd="0" presId="urn:microsoft.com/office/officeart/2005/8/layout/orgChart1"/>
    <dgm:cxn modelId="{0D882410-B620-42DC-A28E-9162AE1C6EDF}" type="presParOf" srcId="{102D2FA6-DA04-459C-B24E-835EE04DA143}" destId="{08188432-EA58-4B95-B6C4-C93D750C954A}" srcOrd="0" destOrd="0" presId="urn:microsoft.com/office/officeart/2005/8/layout/orgChart1"/>
    <dgm:cxn modelId="{F731998B-74A5-435E-B0FA-3BCDB5C9EAFD}" type="presParOf" srcId="{102D2FA6-DA04-459C-B24E-835EE04DA143}" destId="{6F649E2F-88DF-45B3-98AE-56A445BD949D}" srcOrd="1" destOrd="0" presId="urn:microsoft.com/office/officeart/2005/8/layout/orgChart1"/>
    <dgm:cxn modelId="{0865A30F-445A-44BA-8433-295831096D1B}" type="presParOf" srcId="{DB24FCEA-0F31-4478-B15D-EEFB99A7DAA1}" destId="{CE5C018D-3E2E-4D56-88BB-E03580D6D3D7}" srcOrd="1" destOrd="0" presId="urn:microsoft.com/office/officeart/2005/8/layout/orgChart1"/>
    <dgm:cxn modelId="{1E3BFCC1-E500-4C63-8AB3-9A5B7761A8FB}" type="presParOf" srcId="{CE5C018D-3E2E-4D56-88BB-E03580D6D3D7}" destId="{1A5D706B-1909-450C-94B1-BC56AB107628}" srcOrd="0" destOrd="0" presId="urn:microsoft.com/office/officeart/2005/8/layout/orgChart1"/>
    <dgm:cxn modelId="{4656672E-8262-4F91-B1FC-A496F5F94F13}" type="presParOf" srcId="{CE5C018D-3E2E-4D56-88BB-E03580D6D3D7}" destId="{BAF2C74A-79D2-4A62-A59F-7BA8E09CA475}" srcOrd="1" destOrd="0" presId="urn:microsoft.com/office/officeart/2005/8/layout/orgChart1"/>
    <dgm:cxn modelId="{DE45D8E6-7C1B-4ECB-BBD3-35E9769129C6}" type="presParOf" srcId="{BAF2C74A-79D2-4A62-A59F-7BA8E09CA475}" destId="{06686B79-B0D4-4887-A3A3-6AEB82DD3621}" srcOrd="0" destOrd="0" presId="urn:microsoft.com/office/officeart/2005/8/layout/orgChart1"/>
    <dgm:cxn modelId="{09B8CE24-2FFC-4F3F-B50D-AD5270E903E5}" type="presParOf" srcId="{06686B79-B0D4-4887-A3A3-6AEB82DD3621}" destId="{997A760A-F216-4BAF-A8EC-4516D7EAA8C9}" srcOrd="0" destOrd="0" presId="urn:microsoft.com/office/officeart/2005/8/layout/orgChart1"/>
    <dgm:cxn modelId="{F5DA9C4F-DBEC-47D0-93D1-A0CD89C05C07}" type="presParOf" srcId="{06686B79-B0D4-4887-A3A3-6AEB82DD3621}" destId="{98C833E8-1EFF-4A48-BE60-56F5367C4CF6}" srcOrd="1" destOrd="0" presId="urn:microsoft.com/office/officeart/2005/8/layout/orgChart1"/>
    <dgm:cxn modelId="{874BCAAD-FE7D-45FE-A302-CABE8E4B76F4}" type="presParOf" srcId="{BAF2C74A-79D2-4A62-A59F-7BA8E09CA475}" destId="{8C1CDE96-CC6E-4DBC-A21B-28AC56274A1B}" srcOrd="1" destOrd="0" presId="urn:microsoft.com/office/officeart/2005/8/layout/orgChart1"/>
    <dgm:cxn modelId="{E94B5DE2-CC9D-4ABB-B112-BD4051BD835C}" type="presParOf" srcId="{BAF2C74A-79D2-4A62-A59F-7BA8E09CA475}" destId="{5A654A85-941A-4106-B900-F9CE536E4686}" srcOrd="2" destOrd="0" presId="urn:microsoft.com/office/officeart/2005/8/layout/orgChart1"/>
    <dgm:cxn modelId="{D4752929-A3EC-40EF-8F36-ACA1F7B85D35}" type="presParOf" srcId="{CE5C018D-3E2E-4D56-88BB-E03580D6D3D7}" destId="{CE6AFB40-9B1E-419F-9621-D519DC7E7901}" srcOrd="2" destOrd="0" presId="urn:microsoft.com/office/officeart/2005/8/layout/orgChart1"/>
    <dgm:cxn modelId="{C72A6B57-0A79-4611-BC47-81EFEB03901E}" type="presParOf" srcId="{CE5C018D-3E2E-4D56-88BB-E03580D6D3D7}" destId="{D7620832-4658-4F6C-ADEB-5FED571BD4B0}" srcOrd="3" destOrd="0" presId="urn:microsoft.com/office/officeart/2005/8/layout/orgChart1"/>
    <dgm:cxn modelId="{B3E5A115-2A6D-497C-A4B0-19B4C44B8349}" type="presParOf" srcId="{D7620832-4658-4F6C-ADEB-5FED571BD4B0}" destId="{76D58E0C-2D95-41B6-A3D7-5961E17ADEB1}" srcOrd="0" destOrd="0" presId="urn:microsoft.com/office/officeart/2005/8/layout/orgChart1"/>
    <dgm:cxn modelId="{EB100073-5261-4B01-9B2A-87205DD45B85}" type="presParOf" srcId="{76D58E0C-2D95-41B6-A3D7-5961E17ADEB1}" destId="{E1A932AE-C7B4-4C33-B622-6D401E542AD2}" srcOrd="0" destOrd="0" presId="urn:microsoft.com/office/officeart/2005/8/layout/orgChart1"/>
    <dgm:cxn modelId="{7541508A-4FAF-4B63-A5E1-F755244F9AEB}" type="presParOf" srcId="{76D58E0C-2D95-41B6-A3D7-5961E17ADEB1}" destId="{30104D64-BF24-4FB3-957A-F7BBB956B95D}" srcOrd="1" destOrd="0" presId="urn:microsoft.com/office/officeart/2005/8/layout/orgChart1"/>
    <dgm:cxn modelId="{2AF37877-45BE-47EC-864F-C05F4E23754B}" type="presParOf" srcId="{D7620832-4658-4F6C-ADEB-5FED571BD4B0}" destId="{6E19C4FC-CD5F-40D5-B896-E045DB84EA30}" srcOrd="1" destOrd="0" presId="urn:microsoft.com/office/officeart/2005/8/layout/orgChart1"/>
    <dgm:cxn modelId="{B659CE38-646F-4425-8533-8D95275E15BF}" type="presParOf" srcId="{D7620832-4658-4F6C-ADEB-5FED571BD4B0}" destId="{DC31D658-D012-4044-9AF0-5B4ACCA29DAC}" srcOrd="2" destOrd="0" presId="urn:microsoft.com/office/officeart/2005/8/layout/orgChart1"/>
    <dgm:cxn modelId="{5EA0F963-2C0C-4150-9891-68424DF32061}" type="presParOf" srcId="{CE5C018D-3E2E-4D56-88BB-E03580D6D3D7}" destId="{3F78F02F-B1B4-4943-BB1A-4014FD16D84C}" srcOrd="4" destOrd="0" presId="urn:microsoft.com/office/officeart/2005/8/layout/orgChart1"/>
    <dgm:cxn modelId="{226A6DA5-33EF-4501-8220-066AC18B6E6B}" type="presParOf" srcId="{CE5C018D-3E2E-4D56-88BB-E03580D6D3D7}" destId="{C6C9C8D2-2944-4586-BDEA-017915AFB7C1}" srcOrd="5" destOrd="0" presId="urn:microsoft.com/office/officeart/2005/8/layout/orgChart1"/>
    <dgm:cxn modelId="{18E30459-2550-4441-8746-13568E945000}" type="presParOf" srcId="{C6C9C8D2-2944-4586-BDEA-017915AFB7C1}" destId="{0BF1DE52-6CF1-414A-A092-051B7C4C66FC}" srcOrd="0" destOrd="0" presId="urn:microsoft.com/office/officeart/2005/8/layout/orgChart1"/>
    <dgm:cxn modelId="{0B29008F-0114-437D-8011-96FC95BED51B}" type="presParOf" srcId="{0BF1DE52-6CF1-414A-A092-051B7C4C66FC}" destId="{2127C75B-190B-48F3-B1EE-6E8AB2687073}" srcOrd="0" destOrd="0" presId="urn:microsoft.com/office/officeart/2005/8/layout/orgChart1"/>
    <dgm:cxn modelId="{F1DEF118-AD9B-4D75-B4AD-217DBA29A9D0}" type="presParOf" srcId="{0BF1DE52-6CF1-414A-A092-051B7C4C66FC}" destId="{3ACEAC15-7F08-4DBA-B694-CBE796818A80}" srcOrd="1" destOrd="0" presId="urn:microsoft.com/office/officeart/2005/8/layout/orgChart1"/>
    <dgm:cxn modelId="{2BC387B6-7580-44BF-B5B4-BAFA2BD82B12}" type="presParOf" srcId="{C6C9C8D2-2944-4586-BDEA-017915AFB7C1}" destId="{7E743551-F932-47D6-BD7A-416857199130}" srcOrd="1" destOrd="0" presId="urn:microsoft.com/office/officeart/2005/8/layout/orgChart1"/>
    <dgm:cxn modelId="{38E966A4-6F7F-4C3D-A1AB-22992BA414CF}" type="presParOf" srcId="{C6C9C8D2-2944-4586-BDEA-017915AFB7C1}" destId="{70DDA83F-E6B0-43E3-9CA0-58FF13625FCA}" srcOrd="2" destOrd="0" presId="urn:microsoft.com/office/officeart/2005/8/layout/orgChart1"/>
    <dgm:cxn modelId="{E3EA6630-8A47-40BE-A59F-29E24CAA3E42}" type="presParOf" srcId="{CE5C018D-3E2E-4D56-88BB-E03580D6D3D7}" destId="{2A9A2AE8-1A07-4D7E-81C6-C0A59FF8E131}" srcOrd="6" destOrd="0" presId="urn:microsoft.com/office/officeart/2005/8/layout/orgChart1"/>
    <dgm:cxn modelId="{EDF0465E-C020-4531-827B-B18534C53746}" type="presParOf" srcId="{CE5C018D-3E2E-4D56-88BB-E03580D6D3D7}" destId="{674104F4-4A7B-452C-B614-FEEB3539830E}" srcOrd="7" destOrd="0" presId="urn:microsoft.com/office/officeart/2005/8/layout/orgChart1"/>
    <dgm:cxn modelId="{60271044-1756-4B8A-AD3C-46448169864A}" type="presParOf" srcId="{674104F4-4A7B-452C-B614-FEEB3539830E}" destId="{F73AD136-1E16-483C-93F1-4BC0C7BFB466}" srcOrd="0" destOrd="0" presId="urn:microsoft.com/office/officeart/2005/8/layout/orgChart1"/>
    <dgm:cxn modelId="{7502CB20-F855-4C22-885D-A99E061D7A60}" type="presParOf" srcId="{F73AD136-1E16-483C-93F1-4BC0C7BFB466}" destId="{EB835F66-9B0F-40BA-9702-D3957DF2CD10}" srcOrd="0" destOrd="0" presId="urn:microsoft.com/office/officeart/2005/8/layout/orgChart1"/>
    <dgm:cxn modelId="{E79D98BC-6888-4B13-B647-17EA7DF7B19A}" type="presParOf" srcId="{F73AD136-1E16-483C-93F1-4BC0C7BFB466}" destId="{EA753129-5D77-4D8D-B9EA-B5FEFBBBB57D}" srcOrd="1" destOrd="0" presId="urn:microsoft.com/office/officeart/2005/8/layout/orgChart1"/>
    <dgm:cxn modelId="{34901440-B311-4ED5-B6D6-FA8C867BFC2C}" type="presParOf" srcId="{674104F4-4A7B-452C-B614-FEEB3539830E}" destId="{69C2CF2F-66F1-4E8D-95EA-F8766F4C2E1F}" srcOrd="1" destOrd="0" presId="urn:microsoft.com/office/officeart/2005/8/layout/orgChart1"/>
    <dgm:cxn modelId="{CB8DB665-5623-4F44-B209-308E6473698E}" type="presParOf" srcId="{674104F4-4A7B-452C-B614-FEEB3539830E}" destId="{D6F11FC8-B7DC-43D1-A738-A596CA765572}" srcOrd="2" destOrd="0" presId="urn:microsoft.com/office/officeart/2005/8/layout/orgChart1"/>
    <dgm:cxn modelId="{5DF30624-0536-4DD4-A76E-97D2D9BF5413}" type="presParOf" srcId="{CE5C018D-3E2E-4D56-88BB-E03580D6D3D7}" destId="{C08260A6-D50D-4D1C-91CB-10B9F6CC9C4F}" srcOrd="8" destOrd="0" presId="urn:microsoft.com/office/officeart/2005/8/layout/orgChart1"/>
    <dgm:cxn modelId="{4AFE6CD0-9B66-41EC-8633-FDE72BC22729}" type="presParOf" srcId="{CE5C018D-3E2E-4D56-88BB-E03580D6D3D7}" destId="{81AABD26-F7C8-4D5B-B4FB-E751A8676670}" srcOrd="9" destOrd="0" presId="urn:microsoft.com/office/officeart/2005/8/layout/orgChart1"/>
    <dgm:cxn modelId="{A5C301B9-A81B-4075-B605-D0F8B03C4EFC}" type="presParOf" srcId="{81AABD26-F7C8-4D5B-B4FB-E751A8676670}" destId="{14E08202-27FD-4724-A271-49C92FF83A2D}" srcOrd="0" destOrd="0" presId="urn:microsoft.com/office/officeart/2005/8/layout/orgChart1"/>
    <dgm:cxn modelId="{DA7EE3AA-4195-4823-9C0F-7BC6BE31A1DA}" type="presParOf" srcId="{14E08202-27FD-4724-A271-49C92FF83A2D}" destId="{2D8405D5-DDF8-46F2-ACB1-361E3C6729BE}" srcOrd="0" destOrd="0" presId="urn:microsoft.com/office/officeart/2005/8/layout/orgChart1"/>
    <dgm:cxn modelId="{BE863C8B-A24F-48C2-84BE-5255DDF4FB0C}" type="presParOf" srcId="{14E08202-27FD-4724-A271-49C92FF83A2D}" destId="{6326EFF8-EC5A-4006-BF6F-122202BAF8E5}" srcOrd="1" destOrd="0" presId="urn:microsoft.com/office/officeart/2005/8/layout/orgChart1"/>
    <dgm:cxn modelId="{F2AEA4D4-9DC5-4A2A-8616-3E337E54B36D}" type="presParOf" srcId="{81AABD26-F7C8-4D5B-B4FB-E751A8676670}" destId="{C151B166-161C-4EAE-9624-893734E4C32B}" srcOrd="1" destOrd="0" presId="urn:microsoft.com/office/officeart/2005/8/layout/orgChart1"/>
    <dgm:cxn modelId="{2ADCE7FE-22ED-4BCB-897C-CA7C0F3D22E2}" type="presParOf" srcId="{81AABD26-F7C8-4D5B-B4FB-E751A8676670}" destId="{BD40D57E-A4B1-4131-B0DD-698F96ACA529}" srcOrd="2" destOrd="0" presId="urn:microsoft.com/office/officeart/2005/8/layout/orgChart1"/>
    <dgm:cxn modelId="{BC7DB19A-86DD-4299-929F-AF0857661115}" type="presParOf" srcId="{CE5C018D-3E2E-4D56-88BB-E03580D6D3D7}" destId="{1123F099-B3B2-490B-8899-8DA3958180E7}" srcOrd="10" destOrd="0" presId="urn:microsoft.com/office/officeart/2005/8/layout/orgChart1"/>
    <dgm:cxn modelId="{1753A292-9789-4D72-BBD1-B5BCBB770765}" type="presParOf" srcId="{CE5C018D-3E2E-4D56-88BB-E03580D6D3D7}" destId="{030731AE-B72A-4AA3-9516-C3EFEFCB399D}" srcOrd="11" destOrd="0" presId="urn:microsoft.com/office/officeart/2005/8/layout/orgChart1"/>
    <dgm:cxn modelId="{1A738214-7219-461A-84A5-1A49C2487EB4}" type="presParOf" srcId="{030731AE-B72A-4AA3-9516-C3EFEFCB399D}" destId="{F9A2CF32-0B8E-4D50-A6C4-5F09DCCE3678}" srcOrd="0" destOrd="0" presId="urn:microsoft.com/office/officeart/2005/8/layout/orgChart1"/>
    <dgm:cxn modelId="{7F35ADFA-9DFE-4C8F-9BDD-12AAED8CED53}" type="presParOf" srcId="{F9A2CF32-0B8E-4D50-A6C4-5F09DCCE3678}" destId="{EEFAC877-78CB-4FB4-A442-426A59E701F0}" srcOrd="0" destOrd="0" presId="urn:microsoft.com/office/officeart/2005/8/layout/orgChart1"/>
    <dgm:cxn modelId="{84B60154-8570-461E-B373-4571CC6FEE2D}" type="presParOf" srcId="{F9A2CF32-0B8E-4D50-A6C4-5F09DCCE3678}" destId="{6331C560-61F8-4CBD-9ED2-718B86A9F8E9}" srcOrd="1" destOrd="0" presId="urn:microsoft.com/office/officeart/2005/8/layout/orgChart1"/>
    <dgm:cxn modelId="{D0749051-843B-48DC-AC63-2EB15FF2CA79}" type="presParOf" srcId="{030731AE-B72A-4AA3-9516-C3EFEFCB399D}" destId="{3D46B9AC-D6A7-4BD4-AC05-43CE6AB2CD3C}" srcOrd="1" destOrd="0" presId="urn:microsoft.com/office/officeart/2005/8/layout/orgChart1"/>
    <dgm:cxn modelId="{0D46581A-3F91-4143-BF14-E1DC88EF9DD0}" type="presParOf" srcId="{030731AE-B72A-4AA3-9516-C3EFEFCB399D}" destId="{B7580AAD-A27F-4C38-AF91-8A66E441D0AF}" srcOrd="2" destOrd="0" presId="urn:microsoft.com/office/officeart/2005/8/layout/orgChart1"/>
    <dgm:cxn modelId="{95D97BDE-3372-4AFB-9E59-8D7CB7AB5EB6}" type="presParOf" srcId="{CE5C018D-3E2E-4D56-88BB-E03580D6D3D7}" destId="{7C5032F1-5A65-474E-A0C3-055270BFC7CC}" srcOrd="12" destOrd="0" presId="urn:microsoft.com/office/officeart/2005/8/layout/orgChart1"/>
    <dgm:cxn modelId="{BEBF5B6E-A3AF-47EB-8E3F-9823087A3BD8}" type="presParOf" srcId="{CE5C018D-3E2E-4D56-88BB-E03580D6D3D7}" destId="{59254902-1007-40D4-AECD-C75F00846CAA}" srcOrd="13" destOrd="0" presId="urn:microsoft.com/office/officeart/2005/8/layout/orgChart1"/>
    <dgm:cxn modelId="{056F051A-DD61-4513-BDD7-A815B0138B2E}" type="presParOf" srcId="{59254902-1007-40D4-AECD-C75F00846CAA}" destId="{567DF70E-C101-4F7A-A486-230F5E1A440B}" srcOrd="0" destOrd="0" presId="urn:microsoft.com/office/officeart/2005/8/layout/orgChart1"/>
    <dgm:cxn modelId="{A09628EB-132A-4D7D-BAD9-DF932A402743}" type="presParOf" srcId="{567DF70E-C101-4F7A-A486-230F5E1A440B}" destId="{1E092ABF-118F-4A79-B035-8BA4505DDFBC}" srcOrd="0" destOrd="0" presId="urn:microsoft.com/office/officeart/2005/8/layout/orgChart1"/>
    <dgm:cxn modelId="{6AB3DAEF-CC36-4419-AE07-C63B64767ED2}" type="presParOf" srcId="{567DF70E-C101-4F7A-A486-230F5E1A440B}" destId="{C418ACBF-1844-46AC-8A2F-2B1B78FB797D}" srcOrd="1" destOrd="0" presId="urn:microsoft.com/office/officeart/2005/8/layout/orgChart1"/>
    <dgm:cxn modelId="{ADA19046-700F-453D-975D-14D660F9442E}" type="presParOf" srcId="{59254902-1007-40D4-AECD-C75F00846CAA}" destId="{D269FD06-B600-4577-BD7F-826A2B800650}" srcOrd="1" destOrd="0" presId="urn:microsoft.com/office/officeart/2005/8/layout/orgChart1"/>
    <dgm:cxn modelId="{F90EA730-ECB8-4E21-AE53-7EFD9BD017C0}" type="presParOf" srcId="{59254902-1007-40D4-AECD-C75F00846CAA}" destId="{A9AF369E-1FD9-4251-B511-44F0714F4A25}" srcOrd="2" destOrd="0" presId="urn:microsoft.com/office/officeart/2005/8/layout/orgChart1"/>
    <dgm:cxn modelId="{0A2602D9-146F-4D9E-A7A5-3DDD2052A456}" type="presParOf" srcId="{CE5C018D-3E2E-4D56-88BB-E03580D6D3D7}" destId="{E7FC1AFB-51E3-4DD3-AFEC-1F6BF8578159}" srcOrd="14" destOrd="0" presId="urn:microsoft.com/office/officeart/2005/8/layout/orgChart1"/>
    <dgm:cxn modelId="{D9A0F3CA-85F9-40E7-86BF-98C74CC5FCBA}" type="presParOf" srcId="{CE5C018D-3E2E-4D56-88BB-E03580D6D3D7}" destId="{27DDD2A4-5558-4BD4-B1ED-78F22272E0B8}" srcOrd="15" destOrd="0" presId="urn:microsoft.com/office/officeart/2005/8/layout/orgChart1"/>
    <dgm:cxn modelId="{F192FD7F-A5D2-498A-8580-157F47CE63F8}" type="presParOf" srcId="{27DDD2A4-5558-4BD4-B1ED-78F22272E0B8}" destId="{41B6455D-DD38-435E-8AAF-31A2B5284684}" srcOrd="0" destOrd="0" presId="urn:microsoft.com/office/officeart/2005/8/layout/orgChart1"/>
    <dgm:cxn modelId="{EAA11D0E-56BD-435E-AC81-E93C0A502F12}" type="presParOf" srcId="{41B6455D-DD38-435E-8AAF-31A2B5284684}" destId="{61BB1D57-5543-4C66-A91A-568447894761}" srcOrd="0" destOrd="0" presId="urn:microsoft.com/office/officeart/2005/8/layout/orgChart1"/>
    <dgm:cxn modelId="{AB49AC9E-DB8E-454E-BD71-8FDE6A3678ED}" type="presParOf" srcId="{41B6455D-DD38-435E-8AAF-31A2B5284684}" destId="{1625B39D-915C-4AEE-B917-2B48150F4AF8}" srcOrd="1" destOrd="0" presId="urn:microsoft.com/office/officeart/2005/8/layout/orgChart1"/>
    <dgm:cxn modelId="{BBDA586A-7F4E-429A-9149-61586D38BCC8}" type="presParOf" srcId="{27DDD2A4-5558-4BD4-B1ED-78F22272E0B8}" destId="{70A50DD7-7258-49E0-A53D-97CE34D10A00}" srcOrd="1" destOrd="0" presId="urn:microsoft.com/office/officeart/2005/8/layout/orgChart1"/>
    <dgm:cxn modelId="{85A091E3-1836-452F-A12A-1C1886490247}" type="presParOf" srcId="{27DDD2A4-5558-4BD4-B1ED-78F22272E0B8}" destId="{4E9DDEE8-F8DB-40D7-81A2-56446FF3BBBA}" srcOrd="2" destOrd="0" presId="urn:microsoft.com/office/officeart/2005/8/layout/orgChart1"/>
    <dgm:cxn modelId="{DF6560F8-1BC2-48F9-BACF-87585C7F10A4}" type="presParOf" srcId="{DB24FCEA-0F31-4478-B15D-EEFB99A7DAA1}" destId="{1EC9C0B1-F771-436C-94A5-D5B318AB500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C1AFB-51E3-4DD3-AFEC-1F6BF8578159}">
      <dsp:nvSpPr>
        <dsp:cNvPr id="0" name=""/>
        <dsp:cNvSpPr/>
      </dsp:nvSpPr>
      <dsp:spPr>
        <a:xfrm>
          <a:off x="4225381" y="1716326"/>
          <a:ext cx="3836691" cy="476858"/>
        </a:xfrm>
        <a:custGeom>
          <a:avLst/>
          <a:gdLst/>
          <a:ahLst/>
          <a:cxnLst/>
          <a:rect l="0" t="0" r="0" b="0"/>
          <a:pathLst>
            <a:path>
              <a:moveTo>
                <a:pt x="0" y="0"/>
              </a:moveTo>
              <a:lnTo>
                <a:pt x="0" y="386063"/>
              </a:lnTo>
              <a:lnTo>
                <a:pt x="3836691" y="386063"/>
              </a:lnTo>
              <a:lnTo>
                <a:pt x="3836691"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5032F1-5A65-474E-A0C3-055270BFC7CC}">
      <dsp:nvSpPr>
        <dsp:cNvPr id="0" name=""/>
        <dsp:cNvSpPr/>
      </dsp:nvSpPr>
      <dsp:spPr>
        <a:xfrm>
          <a:off x="4225381" y="1716326"/>
          <a:ext cx="2790379" cy="476858"/>
        </a:xfrm>
        <a:custGeom>
          <a:avLst/>
          <a:gdLst/>
          <a:ahLst/>
          <a:cxnLst/>
          <a:rect l="0" t="0" r="0" b="0"/>
          <a:pathLst>
            <a:path>
              <a:moveTo>
                <a:pt x="0" y="0"/>
              </a:moveTo>
              <a:lnTo>
                <a:pt x="0" y="386063"/>
              </a:lnTo>
              <a:lnTo>
                <a:pt x="2790379" y="386063"/>
              </a:lnTo>
              <a:lnTo>
                <a:pt x="2790379"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23F099-B3B2-490B-8899-8DA3958180E7}">
      <dsp:nvSpPr>
        <dsp:cNvPr id="0" name=""/>
        <dsp:cNvSpPr/>
      </dsp:nvSpPr>
      <dsp:spPr>
        <a:xfrm>
          <a:off x="4225381" y="1716326"/>
          <a:ext cx="1744067" cy="476858"/>
        </a:xfrm>
        <a:custGeom>
          <a:avLst/>
          <a:gdLst/>
          <a:ahLst/>
          <a:cxnLst/>
          <a:rect l="0" t="0" r="0" b="0"/>
          <a:pathLst>
            <a:path>
              <a:moveTo>
                <a:pt x="0" y="0"/>
              </a:moveTo>
              <a:lnTo>
                <a:pt x="0" y="386063"/>
              </a:lnTo>
              <a:lnTo>
                <a:pt x="1744067" y="386063"/>
              </a:lnTo>
              <a:lnTo>
                <a:pt x="1744067"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8260A6-D50D-4D1C-91CB-10B9F6CC9C4F}">
      <dsp:nvSpPr>
        <dsp:cNvPr id="0" name=""/>
        <dsp:cNvSpPr/>
      </dsp:nvSpPr>
      <dsp:spPr>
        <a:xfrm>
          <a:off x="4225381" y="1716326"/>
          <a:ext cx="697755" cy="476858"/>
        </a:xfrm>
        <a:custGeom>
          <a:avLst/>
          <a:gdLst/>
          <a:ahLst/>
          <a:cxnLst/>
          <a:rect l="0" t="0" r="0" b="0"/>
          <a:pathLst>
            <a:path>
              <a:moveTo>
                <a:pt x="0" y="0"/>
              </a:moveTo>
              <a:lnTo>
                <a:pt x="0" y="386063"/>
              </a:lnTo>
              <a:lnTo>
                <a:pt x="697755" y="386063"/>
              </a:lnTo>
              <a:lnTo>
                <a:pt x="697755"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A2AE8-1A07-4D7E-81C6-C0A59FF8E131}">
      <dsp:nvSpPr>
        <dsp:cNvPr id="0" name=""/>
        <dsp:cNvSpPr/>
      </dsp:nvSpPr>
      <dsp:spPr>
        <a:xfrm>
          <a:off x="3876826" y="1716326"/>
          <a:ext cx="348555" cy="476858"/>
        </a:xfrm>
        <a:custGeom>
          <a:avLst/>
          <a:gdLst/>
          <a:ahLst/>
          <a:cxnLst/>
          <a:rect l="0" t="0" r="0" b="0"/>
          <a:pathLst>
            <a:path>
              <a:moveTo>
                <a:pt x="348555" y="0"/>
              </a:moveTo>
              <a:lnTo>
                <a:pt x="348555" y="386063"/>
              </a:lnTo>
              <a:lnTo>
                <a:pt x="0" y="386063"/>
              </a:lnTo>
              <a:lnTo>
                <a:pt x="0"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78F02F-B1B4-4943-BB1A-4014FD16D84C}">
      <dsp:nvSpPr>
        <dsp:cNvPr id="0" name=""/>
        <dsp:cNvSpPr/>
      </dsp:nvSpPr>
      <dsp:spPr>
        <a:xfrm>
          <a:off x="2830514" y="1716326"/>
          <a:ext cx="1394867" cy="476858"/>
        </a:xfrm>
        <a:custGeom>
          <a:avLst/>
          <a:gdLst/>
          <a:ahLst/>
          <a:cxnLst/>
          <a:rect l="0" t="0" r="0" b="0"/>
          <a:pathLst>
            <a:path>
              <a:moveTo>
                <a:pt x="1394867" y="0"/>
              </a:moveTo>
              <a:lnTo>
                <a:pt x="1394867" y="386063"/>
              </a:lnTo>
              <a:lnTo>
                <a:pt x="0" y="386063"/>
              </a:lnTo>
              <a:lnTo>
                <a:pt x="0"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AFB40-9B1E-419F-9621-D519DC7E7901}">
      <dsp:nvSpPr>
        <dsp:cNvPr id="0" name=""/>
        <dsp:cNvSpPr/>
      </dsp:nvSpPr>
      <dsp:spPr>
        <a:xfrm>
          <a:off x="1632370" y="1716326"/>
          <a:ext cx="2593011" cy="476858"/>
        </a:xfrm>
        <a:custGeom>
          <a:avLst/>
          <a:gdLst/>
          <a:ahLst/>
          <a:cxnLst/>
          <a:rect l="0" t="0" r="0" b="0"/>
          <a:pathLst>
            <a:path>
              <a:moveTo>
                <a:pt x="2593011" y="0"/>
              </a:moveTo>
              <a:lnTo>
                <a:pt x="2593011" y="386063"/>
              </a:lnTo>
              <a:lnTo>
                <a:pt x="0" y="386063"/>
              </a:lnTo>
              <a:lnTo>
                <a:pt x="0"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D706B-1909-450C-94B1-BC56AB107628}">
      <dsp:nvSpPr>
        <dsp:cNvPr id="0" name=""/>
        <dsp:cNvSpPr/>
      </dsp:nvSpPr>
      <dsp:spPr>
        <a:xfrm>
          <a:off x="434226" y="1716326"/>
          <a:ext cx="3791155" cy="476858"/>
        </a:xfrm>
        <a:custGeom>
          <a:avLst/>
          <a:gdLst/>
          <a:ahLst/>
          <a:cxnLst/>
          <a:rect l="0" t="0" r="0" b="0"/>
          <a:pathLst>
            <a:path>
              <a:moveTo>
                <a:pt x="3791155" y="0"/>
              </a:moveTo>
              <a:lnTo>
                <a:pt x="3791155" y="386063"/>
              </a:lnTo>
              <a:lnTo>
                <a:pt x="0" y="386063"/>
              </a:lnTo>
              <a:lnTo>
                <a:pt x="0" y="4768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88432-EA58-4B95-B6C4-C93D750C954A}">
      <dsp:nvSpPr>
        <dsp:cNvPr id="0" name=""/>
        <dsp:cNvSpPr/>
      </dsp:nvSpPr>
      <dsp:spPr>
        <a:xfrm>
          <a:off x="3617911" y="1012819"/>
          <a:ext cx="1214940" cy="70350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Arial"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Arial" charset="0"/>
              <a:cs typeface="Arial" charset="0"/>
            </a:rPr>
            <a:t>ENTERPRISES</a:t>
          </a:r>
        </a:p>
      </dsp:txBody>
      <dsp:txXfrm>
        <a:off x="3617911" y="1012819"/>
        <a:ext cx="1214940" cy="703506"/>
      </dsp:txXfrm>
    </dsp:sp>
    <dsp:sp modelId="{997A760A-F216-4BAF-A8EC-4516D7EAA8C9}">
      <dsp:nvSpPr>
        <dsp:cNvPr id="0" name=""/>
        <dsp:cNvSpPr/>
      </dsp:nvSpPr>
      <dsp:spPr>
        <a:xfrm>
          <a:off x="1866" y="2193184"/>
          <a:ext cx="864720"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AGRO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INDUSTRY</a:t>
          </a:r>
        </a:p>
      </dsp:txBody>
      <dsp:txXfrm>
        <a:off x="1866" y="2193184"/>
        <a:ext cx="864720" cy="891336"/>
      </dsp:txXfrm>
    </dsp:sp>
    <dsp:sp modelId="{E1A932AE-C7B4-4C33-B622-6D401E542AD2}">
      <dsp:nvSpPr>
        <dsp:cNvPr id="0" name=""/>
        <dsp:cNvSpPr/>
      </dsp:nvSpPr>
      <dsp:spPr>
        <a:xfrm>
          <a:off x="1048178" y="2193184"/>
          <a:ext cx="1168384"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FOOD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INGREDIENTS</a:t>
          </a:r>
          <a:endParaRPr kumimoji="0" lang="en-US" sz="1000" b="1" i="0" u="none" strike="noStrike" kern="1200" cap="none" normalizeH="0" baseline="0" dirty="0" smtClean="0">
            <a:ln/>
            <a:effectLst/>
            <a:latin typeface="Calibri" pitchFamily="34" charset="0"/>
            <a:cs typeface="Arial" charset="0"/>
          </a:endParaRPr>
        </a:p>
      </dsp:txBody>
      <dsp:txXfrm>
        <a:off x="1048178" y="2193184"/>
        <a:ext cx="1168384" cy="891336"/>
      </dsp:txXfrm>
    </dsp:sp>
    <dsp:sp modelId="{2127C75B-190B-48F3-B1EE-6E8AB2687073}">
      <dsp:nvSpPr>
        <dsp:cNvPr id="0" name=""/>
        <dsp:cNvSpPr/>
      </dsp:nvSpPr>
      <dsp:spPr>
        <a:xfrm>
          <a:off x="2398154" y="2193184"/>
          <a:ext cx="864720"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FOOD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PRODUCTS</a:t>
          </a:r>
        </a:p>
      </dsp:txBody>
      <dsp:txXfrm>
        <a:off x="2398154" y="2193184"/>
        <a:ext cx="864720" cy="891336"/>
      </dsp:txXfrm>
    </dsp:sp>
    <dsp:sp modelId="{EB835F66-9B0F-40BA-9702-D3957DF2CD10}">
      <dsp:nvSpPr>
        <dsp:cNvPr id="0" name=""/>
        <dsp:cNvSpPr/>
      </dsp:nvSpPr>
      <dsp:spPr>
        <a:xfrm>
          <a:off x="3444465" y="2193184"/>
          <a:ext cx="864720"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LEATHER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PRODUCTS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FAAB</a:t>
          </a:r>
        </a:p>
      </dsp:txBody>
      <dsp:txXfrm>
        <a:off x="3444465" y="2193184"/>
        <a:ext cx="864720" cy="891336"/>
      </dsp:txXfrm>
    </dsp:sp>
    <dsp:sp modelId="{2D8405D5-DDF8-46F2-ACB1-361E3C6729BE}">
      <dsp:nvSpPr>
        <dsp:cNvPr id="0" name=""/>
        <dsp:cNvSpPr/>
      </dsp:nvSpPr>
      <dsp:spPr>
        <a:xfrm>
          <a:off x="4490777" y="2193184"/>
          <a:ext cx="864720" cy="8913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LIFETSTYLE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COLLECTIONS</a:t>
          </a:r>
        </a:p>
      </dsp:txBody>
      <dsp:txXfrm>
        <a:off x="4490777" y="2193184"/>
        <a:ext cx="864720" cy="891340"/>
      </dsp:txXfrm>
    </dsp:sp>
    <dsp:sp modelId="{EEFAC877-78CB-4FB4-A442-426A59E701F0}">
      <dsp:nvSpPr>
        <dsp:cNvPr id="0" name=""/>
        <dsp:cNvSpPr/>
      </dsp:nvSpPr>
      <dsp:spPr>
        <a:xfrm>
          <a:off x="5537089" y="2193184"/>
          <a:ext cx="864720" cy="88785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COSMETICS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BEAUTY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CARE</a:t>
          </a:r>
        </a:p>
      </dsp:txBody>
      <dsp:txXfrm>
        <a:off x="5537089" y="2193184"/>
        <a:ext cx="864720" cy="887856"/>
      </dsp:txXfrm>
    </dsp:sp>
    <dsp:sp modelId="{1E092ABF-118F-4A79-B035-8BA4505DDFBC}">
      <dsp:nvSpPr>
        <dsp:cNvPr id="0" name=""/>
        <dsp:cNvSpPr/>
      </dsp:nvSpPr>
      <dsp:spPr>
        <a:xfrm>
          <a:off x="6583401" y="2193184"/>
          <a:ext cx="864720"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PHARMACEUTICALS</a:t>
          </a:r>
          <a:endParaRPr kumimoji="0" lang="en-US" sz="1000" b="1" i="0" u="none" strike="noStrike" kern="1200" cap="none" normalizeH="0" baseline="0" dirty="0" smtClean="0">
            <a:ln/>
            <a:effectLst/>
            <a:latin typeface="Calibri" pitchFamily="34" charset="0"/>
            <a:cs typeface="Arial" charset="0"/>
          </a:endParaRPr>
        </a:p>
      </dsp:txBody>
      <dsp:txXfrm>
        <a:off x="6583401" y="2193184"/>
        <a:ext cx="864720" cy="891336"/>
      </dsp:txXfrm>
    </dsp:sp>
    <dsp:sp modelId="{61BB1D57-5543-4C66-A91A-568447894761}">
      <dsp:nvSpPr>
        <dsp:cNvPr id="0" name=""/>
        <dsp:cNvSpPr/>
      </dsp:nvSpPr>
      <dsp:spPr>
        <a:xfrm>
          <a:off x="7629712" y="2193184"/>
          <a:ext cx="864720" cy="891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HALAL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PET AND ANIMAL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effectLst/>
              <a:latin typeface="Calibri" pitchFamily="34" charset="0"/>
              <a:cs typeface="Arial" charset="0"/>
            </a:rPr>
            <a:t>FEED</a:t>
          </a:r>
          <a:endParaRPr kumimoji="0" lang="en-US" sz="1000" b="0" i="0" u="none" strike="noStrike" kern="1200" cap="none" normalizeH="0" baseline="0" dirty="0" smtClean="0">
            <a:ln/>
            <a:effectLst/>
            <a:latin typeface="Calibri" pitchFamily="34" charset="0"/>
            <a:cs typeface="Arial" charset="0"/>
          </a:endParaRPr>
        </a:p>
      </dsp:txBody>
      <dsp:txXfrm>
        <a:off x="7629712" y="2193184"/>
        <a:ext cx="864720" cy="8913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815BF-66A4-4ED9-B844-FC7F7B6BDC0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296687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815BF-66A4-4ED9-B844-FC7F7B6BDC0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93480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815BF-66A4-4ED9-B844-FC7F7B6BDC0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255513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815BF-66A4-4ED9-B844-FC7F7B6BDC0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345082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0815BF-66A4-4ED9-B844-FC7F7B6BDC05}"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392240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815BF-66A4-4ED9-B844-FC7F7B6BDC0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4637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815BF-66A4-4ED9-B844-FC7F7B6BDC05}"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13344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815BF-66A4-4ED9-B844-FC7F7B6BDC05}"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352310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815BF-66A4-4ED9-B844-FC7F7B6BDC05}"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318141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0815BF-66A4-4ED9-B844-FC7F7B6BDC0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217019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0815BF-66A4-4ED9-B844-FC7F7B6BDC05}"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75725-5995-4F78-8532-7D2D55A421B1}" type="slidenum">
              <a:rPr lang="en-US" smtClean="0"/>
              <a:t>‹#›</a:t>
            </a:fld>
            <a:endParaRPr lang="en-US"/>
          </a:p>
        </p:txBody>
      </p:sp>
    </p:spTree>
    <p:extLst>
      <p:ext uri="{BB962C8B-B14F-4D97-AF65-F5344CB8AC3E}">
        <p14:creationId xmlns:p14="http://schemas.microsoft.com/office/powerpoint/2010/main" val="274867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815BF-66A4-4ED9-B844-FC7F7B6BDC05}" type="datetimeFigureOut">
              <a:rPr lang="en-US" smtClean="0"/>
              <a:t>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75725-5995-4F78-8532-7D2D55A421B1}" type="slidenum">
              <a:rPr lang="en-US" smtClean="0"/>
              <a:t>‹#›</a:t>
            </a:fld>
            <a:endParaRPr lang="en-US"/>
          </a:p>
        </p:txBody>
      </p:sp>
    </p:spTree>
    <p:extLst>
      <p:ext uri="{BB962C8B-B14F-4D97-AF65-F5344CB8AC3E}">
        <p14:creationId xmlns:p14="http://schemas.microsoft.com/office/powerpoint/2010/main" val="311571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Sharia"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ROLE AND ADVANTAGE OF HALAL CONCEPT IN PROMOTING ISLAMIC FINANCE </a:t>
            </a:r>
            <a:endParaRPr lang="en-US" dirty="0"/>
          </a:p>
        </p:txBody>
      </p:sp>
      <p:sp>
        <p:nvSpPr>
          <p:cNvPr id="3" name="Subtitle 2"/>
          <p:cNvSpPr>
            <a:spLocks noGrp="1"/>
          </p:cNvSpPr>
          <p:nvPr>
            <p:ph type="subTitle" idx="1"/>
          </p:nvPr>
        </p:nvSpPr>
        <p:spPr/>
        <p:txBody>
          <a:bodyPr/>
          <a:lstStyle/>
          <a:p>
            <a:r>
              <a:rPr lang="en-US" b="1" dirty="0" smtClean="0"/>
              <a:t>SELEMAN ABDALLAH – MPM, PMP, CIPM, AMC, BAPPMCD</a:t>
            </a:r>
          </a:p>
          <a:p>
            <a:r>
              <a:rPr lang="en-US" dirty="0" smtClean="0"/>
              <a:t>CEO OF: SPM CONSULTING &amp; HALAL TRAVEL</a:t>
            </a:r>
          </a:p>
          <a:p>
            <a:r>
              <a:rPr lang="en-US" dirty="0" smtClean="0"/>
              <a:t>FOUNDER OF HALAL PROJECT AMBASSADORS </a:t>
            </a:r>
            <a:endParaRPr lang="en-US" dirty="0"/>
          </a:p>
        </p:txBody>
      </p:sp>
      <p:pic>
        <p:nvPicPr>
          <p:cNvPr id="4" name="Picture 3"/>
          <p:cNvPicPr>
            <a:picLocks noChangeAspect="1"/>
          </p:cNvPicPr>
          <p:nvPr/>
        </p:nvPicPr>
        <p:blipFill rotWithShape="1">
          <a:blip r:embed="rId2" cstate="email">
            <a:clrChange>
              <a:clrFrom>
                <a:srgbClr val="FCF8F7"/>
              </a:clrFrom>
              <a:clrTo>
                <a:srgbClr val="FCF8F7">
                  <a:alpha val="0"/>
                </a:srgbClr>
              </a:clrTo>
            </a:clrChange>
            <a:extLst>
              <a:ext uri="{28A0092B-C50C-407E-A947-70E740481C1C}">
                <a14:useLocalDpi xmlns:a14="http://schemas.microsoft.com/office/drawing/2010/main"/>
              </a:ext>
            </a:extLst>
          </a:blip>
          <a:srcRect/>
          <a:stretch/>
        </p:blipFill>
        <p:spPr>
          <a:xfrm>
            <a:off x="8842003" y="4429919"/>
            <a:ext cx="3349997" cy="2036712"/>
          </a:xfrm>
          <a:prstGeom prst="rect">
            <a:avLst/>
          </a:prstGeom>
        </p:spPr>
      </p:pic>
    </p:spTree>
    <p:extLst>
      <p:ext uri="{BB962C8B-B14F-4D97-AF65-F5344CB8AC3E}">
        <p14:creationId xmlns:p14="http://schemas.microsoft.com/office/powerpoint/2010/main" val="35584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lstStyle/>
          <a:p>
            <a:r>
              <a:rPr lang="en-US" b="1" dirty="0" smtClean="0"/>
              <a:t>Global  Halal </a:t>
            </a:r>
            <a:r>
              <a:rPr lang="en-US" b="1" dirty="0"/>
              <a:t>industry</a:t>
            </a:r>
          </a:p>
        </p:txBody>
      </p:sp>
      <p:sp>
        <p:nvSpPr>
          <p:cNvPr id="3" name="Content Placeholder 2"/>
          <p:cNvSpPr>
            <a:spLocks noGrp="1"/>
          </p:cNvSpPr>
          <p:nvPr>
            <p:ph idx="1"/>
          </p:nvPr>
        </p:nvSpPr>
        <p:spPr>
          <a:xfrm>
            <a:off x="838200" y="1237130"/>
            <a:ext cx="10515600" cy="5244351"/>
          </a:xfrm>
        </p:spPr>
        <p:txBody>
          <a:bodyPr>
            <a:normAutofit/>
          </a:bodyPr>
          <a:lstStyle/>
          <a:p>
            <a:pPr algn="just"/>
            <a:r>
              <a:rPr lang="en-US" sz="3200" dirty="0"/>
              <a:t>The global halal industry is estimated to be worth around USD2.3 trillion (excluding Islamic finance). </a:t>
            </a:r>
            <a:endParaRPr lang="en-US" sz="3200" dirty="0" smtClean="0"/>
          </a:p>
          <a:p>
            <a:pPr algn="just"/>
            <a:r>
              <a:rPr lang="en-US" sz="3200" dirty="0" smtClean="0"/>
              <a:t>Growing </a:t>
            </a:r>
            <a:r>
              <a:rPr lang="en-US" sz="3200" dirty="0"/>
              <a:t>at an estimated annual rate of 20%, the industry is valued at about USD560 billion a year. </a:t>
            </a:r>
            <a:endParaRPr lang="en-US" sz="3200" dirty="0" smtClean="0"/>
          </a:p>
          <a:p>
            <a:pPr algn="just"/>
            <a:r>
              <a:rPr lang="en-US" sz="3200" dirty="0" smtClean="0"/>
              <a:t>Thus</a:t>
            </a:r>
            <a:r>
              <a:rPr lang="en-US" sz="3200" dirty="0"/>
              <a:t>, making it one of the fastest growing consumer segments in the world. The global halal market of 1.8 billion Muslims is no longer confined to food and food related products. </a:t>
            </a:r>
          </a:p>
        </p:txBody>
      </p:sp>
    </p:spTree>
    <p:extLst>
      <p:ext uri="{BB962C8B-B14F-4D97-AF65-F5344CB8AC3E}">
        <p14:creationId xmlns:p14="http://schemas.microsoft.com/office/powerpoint/2010/main" val="168481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Halal industry</a:t>
            </a:r>
            <a:endParaRPr lang="en-US" dirty="0"/>
          </a:p>
        </p:txBody>
      </p:sp>
      <p:sp>
        <p:nvSpPr>
          <p:cNvPr id="3" name="Content Placeholder 2"/>
          <p:cNvSpPr>
            <a:spLocks noGrp="1"/>
          </p:cNvSpPr>
          <p:nvPr>
            <p:ph idx="1"/>
          </p:nvPr>
        </p:nvSpPr>
        <p:spPr>
          <a:xfrm>
            <a:off x="838200" y="1425388"/>
            <a:ext cx="10515600" cy="4751575"/>
          </a:xfrm>
        </p:spPr>
        <p:txBody>
          <a:bodyPr>
            <a:normAutofit/>
          </a:bodyPr>
          <a:lstStyle/>
          <a:p>
            <a:r>
              <a:rPr lang="en-US" sz="3600" dirty="0" smtClean="0"/>
              <a:t>The halal industry has now expanded beyond the food sector to include pharmaceuticals, cosmetics, health products, toiletries and medical devices as well as service sector components such as logistics, marketing, print and electronic media, packaging, branding, and financing.</a:t>
            </a:r>
          </a:p>
          <a:p>
            <a:pPr marL="0" indent="0">
              <a:buNone/>
            </a:pPr>
            <a:r>
              <a:rPr lang="en-US" sz="3200" dirty="0" smtClean="0"/>
              <a:t>(Fleishman </a:t>
            </a:r>
            <a:r>
              <a:rPr lang="en-US" sz="3200" dirty="0" err="1" smtClean="0"/>
              <a:t>Hillard</a:t>
            </a:r>
            <a:r>
              <a:rPr lang="en-US" sz="3200" dirty="0" smtClean="0"/>
              <a:t> </a:t>
            </a:r>
            <a:r>
              <a:rPr lang="en-US" sz="3200" dirty="0" err="1" smtClean="0"/>
              <a:t>Majlis</a:t>
            </a:r>
            <a:r>
              <a:rPr lang="en-US" sz="3200" dirty="0" smtClean="0"/>
              <a:t> 2011, Dar, </a:t>
            </a:r>
            <a:r>
              <a:rPr lang="en-US" sz="3200" dirty="0" err="1" smtClean="0"/>
              <a:t>Azmi</a:t>
            </a:r>
            <a:r>
              <a:rPr lang="en-US" sz="3200" dirty="0" smtClean="0"/>
              <a:t> et al. 2013) </a:t>
            </a:r>
          </a:p>
          <a:p>
            <a:endParaRPr lang="en-US" sz="3200" dirty="0"/>
          </a:p>
        </p:txBody>
      </p:sp>
    </p:spTree>
    <p:extLst>
      <p:ext uri="{BB962C8B-B14F-4D97-AF65-F5344CB8AC3E}">
        <p14:creationId xmlns:p14="http://schemas.microsoft.com/office/powerpoint/2010/main" val="391317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In recent years, with the increase in the number of affluent Muslims, the halal industry has expanded further into lifestyle offerings including halal travel and hospitality services as well as fashion. </a:t>
            </a:r>
            <a:endParaRPr lang="en-US" sz="3600" dirty="0" smtClean="0"/>
          </a:p>
          <a:p>
            <a:r>
              <a:rPr lang="en-US" sz="3600" dirty="0" smtClean="0"/>
              <a:t>This </a:t>
            </a:r>
            <a:r>
              <a:rPr lang="en-US" sz="3600" dirty="0"/>
              <a:t>development has been triggered by the change in the mind set of Muslim consumers as well as ethical consumer trends worldwide. </a:t>
            </a:r>
          </a:p>
        </p:txBody>
      </p:sp>
    </p:spTree>
    <p:extLst>
      <p:ext uri="{BB962C8B-B14F-4D97-AF65-F5344CB8AC3E}">
        <p14:creationId xmlns:p14="http://schemas.microsoft.com/office/powerpoint/2010/main" val="545619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7910"/>
          </a:xfrm>
        </p:spPr>
        <p:txBody>
          <a:bodyPr>
            <a:normAutofit fontScale="90000"/>
          </a:bodyPr>
          <a:lstStyle/>
          <a:p>
            <a:r>
              <a:rPr lang="en-US" dirty="0" smtClean="0"/>
              <a:t>GROWING OF HALAL INDUSTRY OUT OF ISLAM</a:t>
            </a:r>
            <a:endParaRPr lang="en-US" dirty="0"/>
          </a:p>
        </p:txBody>
      </p:sp>
      <p:sp>
        <p:nvSpPr>
          <p:cNvPr id="3" name="Content Placeholder 2"/>
          <p:cNvSpPr>
            <a:spLocks noGrp="1"/>
          </p:cNvSpPr>
          <p:nvPr>
            <p:ph idx="1"/>
          </p:nvPr>
        </p:nvSpPr>
        <p:spPr>
          <a:xfrm>
            <a:off x="838200" y="753035"/>
            <a:ext cx="10515600" cy="5423928"/>
          </a:xfrm>
        </p:spPr>
        <p:txBody>
          <a:bodyPr/>
          <a:lstStyle/>
          <a:p>
            <a:pPr algn="just"/>
            <a:r>
              <a:rPr lang="en-US" dirty="0"/>
              <a:t>In recent years, with the increase in the number of affluent Muslims, the halal industry has expanded further into lifestyle offerings including halal travel and hospitality services as well as fashion. </a:t>
            </a:r>
            <a:endParaRPr lang="en-US" dirty="0" smtClean="0"/>
          </a:p>
          <a:p>
            <a:pPr algn="just"/>
            <a:r>
              <a:rPr lang="en-US" dirty="0" smtClean="0"/>
              <a:t>This </a:t>
            </a:r>
            <a:r>
              <a:rPr lang="en-US" dirty="0"/>
              <a:t>development has been triggered by the change in the mind set of Muslim consumers as well as ethical consumer trends worldwide. </a:t>
            </a:r>
          </a:p>
          <a:p>
            <a:pPr algn="just"/>
            <a:r>
              <a:rPr lang="en-US" dirty="0"/>
              <a:t>The halal market is non-exclusive to Muslims, and has gained increasing acceptance among non-Muslim consumers who associate halal with ethical consumerism</a:t>
            </a:r>
            <a:r>
              <a:rPr lang="en-US" dirty="0" smtClean="0"/>
              <a:t>.</a:t>
            </a:r>
          </a:p>
          <a:p>
            <a:pPr algn="just"/>
            <a:r>
              <a:rPr lang="en-US" dirty="0" smtClean="0"/>
              <a:t> </a:t>
            </a:r>
            <a:r>
              <a:rPr lang="en-US" dirty="0"/>
              <a:t>As such, the values promoted by halal - social responsibility, stewardship of the earth, economic and social justice, animal welfare and ethical investment - have gathered interest beyond its religious compliance. </a:t>
            </a:r>
          </a:p>
        </p:txBody>
      </p:sp>
    </p:spTree>
    <p:extLst>
      <p:ext uri="{BB962C8B-B14F-4D97-AF65-F5344CB8AC3E}">
        <p14:creationId xmlns:p14="http://schemas.microsoft.com/office/powerpoint/2010/main" val="105746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0675"/>
          </a:xfrm>
        </p:spPr>
        <p:txBody>
          <a:bodyPr>
            <a:normAutofit fontScale="90000"/>
          </a:bodyPr>
          <a:lstStyle/>
          <a:p>
            <a:endParaRPr lang="en-US" dirty="0"/>
          </a:p>
        </p:txBody>
      </p:sp>
      <p:sp>
        <p:nvSpPr>
          <p:cNvPr id="3" name="Content Placeholder 2"/>
          <p:cNvSpPr>
            <a:spLocks noGrp="1"/>
          </p:cNvSpPr>
          <p:nvPr>
            <p:ph idx="1"/>
          </p:nvPr>
        </p:nvSpPr>
        <p:spPr>
          <a:xfrm>
            <a:off x="838200" y="1183341"/>
            <a:ext cx="10515600" cy="4993622"/>
          </a:xfrm>
        </p:spPr>
        <p:txBody>
          <a:bodyPr/>
          <a:lstStyle/>
          <a:p>
            <a:r>
              <a:rPr lang="en-US" dirty="0"/>
              <a:t>No longer a mere religious obligation or observance for Muslims, halal (which means “lawful” or “allowable”) has become a powerful market force, becoming increasingly a world-wide market phenomenon for both Muslims and non-Muslims alike. </a:t>
            </a:r>
            <a:endParaRPr lang="en-US" dirty="0" smtClean="0"/>
          </a:p>
          <a:p>
            <a:endParaRPr lang="en-US" dirty="0"/>
          </a:p>
          <a:p>
            <a:r>
              <a:rPr lang="en-US" dirty="0"/>
              <a:t>The appendage of “Halal” to a product is not just a guarantee that the product is permitted for Muslims, but it has also become a global symbol for quality assurance and lifestyle choice. </a:t>
            </a:r>
          </a:p>
        </p:txBody>
      </p:sp>
    </p:spTree>
    <p:extLst>
      <p:ext uri="{BB962C8B-B14F-4D97-AF65-F5344CB8AC3E}">
        <p14:creationId xmlns:p14="http://schemas.microsoft.com/office/powerpoint/2010/main" val="397729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2365" y="1825625"/>
            <a:ext cx="5038165" cy="4351338"/>
          </a:xfrm>
        </p:spPr>
        <p:txBody>
          <a:bodyPr/>
          <a:lstStyle/>
          <a:p>
            <a:r>
              <a:rPr lang="en-US" dirty="0"/>
              <a:t>Based on a report from the United Nations, Islam is the 2nd largest religion after Christianity. UN statistics recorded yearly growth of Muslims at </a:t>
            </a:r>
            <a:r>
              <a:rPr lang="en-US" dirty="0" err="1" smtClean="0"/>
              <a:t>aroud</a:t>
            </a:r>
            <a:r>
              <a:rPr lang="en-US" dirty="0" smtClean="0"/>
              <a:t> </a:t>
            </a:r>
            <a:r>
              <a:rPr lang="en-US" dirty="0"/>
              <a:t>6.4% compared to 1.46% for Christianity. According to the same statistics, 1 in 5 persons in this world is a Muslim by birth or geography. </a:t>
            </a:r>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5580530" y="1304365"/>
            <a:ext cx="6471533" cy="4573351"/>
          </a:xfrm>
          <a:prstGeom prst="rect">
            <a:avLst/>
          </a:prstGeom>
        </p:spPr>
      </p:pic>
    </p:spTree>
    <p:extLst>
      <p:ext uri="{BB962C8B-B14F-4D97-AF65-F5344CB8AC3E}">
        <p14:creationId xmlns:p14="http://schemas.microsoft.com/office/powerpoint/2010/main" val="116635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1" y="295834"/>
            <a:ext cx="10757647" cy="175432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fontAlgn="base"/>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rPr>
              <a:t>Figures show that the global halal market size is expected to reach US$9.71 trillion by 2025, with countries such as Malaysia, set to lead the pack over the coming years</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rPr>
              <a:t>.</a:t>
            </a:r>
          </a:p>
          <a:p>
            <a:pPr fontAlgn="base"/>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endParaRPr>
          </a:p>
          <a:p>
            <a:pPr fontAlgn="base"/>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rPr>
              <a:t>According to the ‘State of the Global Islamic Economy Report 2018/19’ by Thomson Reuters, in collaboration with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rPr>
              <a:t>DinarStandard</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rPr>
              <a:t>, with 1.8 billion Muslims, and Muslim spend estimated at US$2.1 trillion in 2017, the Islamic economy continues its steady growth.</a:t>
            </a:r>
            <a:endParaRPr lang="en-US"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open sans"/>
            </a:endParaRPr>
          </a:p>
        </p:txBody>
      </p:sp>
      <p:pic>
        <p:nvPicPr>
          <p:cNvPr id="3" name="Picture 2"/>
          <p:cNvPicPr>
            <a:picLocks noChangeAspect="1"/>
          </p:cNvPicPr>
          <p:nvPr/>
        </p:nvPicPr>
        <p:blipFill>
          <a:blip r:embed="rId2"/>
          <a:stretch>
            <a:fillRect/>
          </a:stretch>
        </p:blipFill>
        <p:spPr>
          <a:xfrm>
            <a:off x="638735" y="2447645"/>
            <a:ext cx="9581938" cy="3818684"/>
          </a:xfrm>
          <a:prstGeom prst="rect">
            <a:avLst/>
          </a:prstGeom>
        </p:spPr>
      </p:pic>
    </p:spTree>
    <p:extLst>
      <p:ext uri="{BB962C8B-B14F-4D97-AF65-F5344CB8AC3E}">
        <p14:creationId xmlns:p14="http://schemas.microsoft.com/office/powerpoint/2010/main" val="1836570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534"/>
          </a:xfrm>
        </p:spPr>
        <p:txBody>
          <a:bodyPr/>
          <a:lstStyle/>
          <a:p>
            <a:endParaRPr lang="en-US" dirty="0"/>
          </a:p>
        </p:txBody>
      </p:sp>
      <p:sp>
        <p:nvSpPr>
          <p:cNvPr id="3" name="Content Placeholder 2"/>
          <p:cNvSpPr>
            <a:spLocks noGrp="1"/>
          </p:cNvSpPr>
          <p:nvPr>
            <p:ph idx="1"/>
          </p:nvPr>
        </p:nvSpPr>
        <p:spPr>
          <a:xfrm>
            <a:off x="838200" y="1264024"/>
            <a:ext cx="10515600" cy="4912939"/>
          </a:xfrm>
        </p:spPr>
        <p:txBody>
          <a:bodyPr/>
          <a:lstStyle/>
          <a:p>
            <a:pPr algn="just"/>
            <a:r>
              <a:rPr lang="en-US" dirty="0"/>
              <a:t>Sub-Saharan Africa make up 15% of Muslims worldwide and is projected to grow by nearly 60% in the next two decades. </a:t>
            </a:r>
            <a:endParaRPr lang="en-US" dirty="0" smtClean="0"/>
          </a:p>
        </p:txBody>
      </p:sp>
    </p:spTree>
    <p:extLst>
      <p:ext uri="{BB962C8B-B14F-4D97-AF65-F5344CB8AC3E}">
        <p14:creationId xmlns:p14="http://schemas.microsoft.com/office/powerpoint/2010/main" val="282050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Much has already been written about Islamic finance and the Halal opportunity, and in more depth than we cover. </a:t>
            </a:r>
            <a:endParaRPr lang="en-US" dirty="0" smtClean="0"/>
          </a:p>
          <a:p>
            <a:r>
              <a:rPr lang="en-US" dirty="0" smtClean="0"/>
              <a:t>Our </a:t>
            </a:r>
            <a:r>
              <a:rPr lang="en-US" dirty="0"/>
              <a:t>purpose in this </a:t>
            </a:r>
            <a:r>
              <a:rPr lang="en-US" dirty="0" smtClean="0"/>
              <a:t>presentation </a:t>
            </a:r>
            <a:r>
              <a:rPr lang="en-US" dirty="0"/>
              <a:t>is to flag up the development of the opportunity, highlight where the greatest potential lies and analyze the communications and reputation issues that </a:t>
            </a:r>
            <a:r>
              <a:rPr lang="en-US" dirty="0" smtClean="0"/>
              <a:t>companies and industry stakeholders </a:t>
            </a:r>
            <a:r>
              <a:rPr lang="en-US" dirty="0"/>
              <a:t>need to be aware of. </a:t>
            </a:r>
          </a:p>
        </p:txBody>
      </p:sp>
    </p:spTree>
    <p:extLst>
      <p:ext uri="{BB962C8B-B14F-4D97-AF65-F5344CB8AC3E}">
        <p14:creationId xmlns:p14="http://schemas.microsoft.com/office/powerpoint/2010/main" val="145000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Principally, these sectors should not be deemed separately as they are under </a:t>
            </a:r>
            <a:r>
              <a:rPr lang="en-US" dirty="0" smtClean="0"/>
              <a:t>the same </a:t>
            </a:r>
            <a:r>
              <a:rPr lang="en-US" dirty="0"/>
              <a:t>umbrella of Shariah. </a:t>
            </a:r>
            <a:endParaRPr lang="en-US" dirty="0" smtClean="0"/>
          </a:p>
          <a:p>
            <a:endParaRPr lang="en-US" dirty="0" smtClean="0"/>
          </a:p>
          <a:p>
            <a:r>
              <a:rPr lang="en-US" dirty="0" smtClean="0"/>
              <a:t>The </a:t>
            </a:r>
            <a:r>
              <a:rPr lang="en-US" dirty="0"/>
              <a:t>collaboration of the industry can lead to harmonious system that can support </a:t>
            </a:r>
            <a:r>
              <a:rPr lang="en-US" dirty="0" smtClean="0"/>
              <a:t>each other</a:t>
            </a:r>
            <a:r>
              <a:rPr lang="en-US" dirty="0"/>
              <a:t>. </a:t>
            </a:r>
            <a:endParaRPr lang="en-US" dirty="0" smtClean="0"/>
          </a:p>
          <a:p>
            <a:endParaRPr lang="en-US" dirty="0" smtClean="0"/>
          </a:p>
          <a:p>
            <a:r>
              <a:rPr lang="en-US" dirty="0" smtClean="0"/>
              <a:t>In </a:t>
            </a:r>
            <a:r>
              <a:rPr lang="en-US" dirty="0"/>
              <a:t>this case, the Islamic financial system through Islamic banking and capital market instruments </a:t>
            </a:r>
            <a:r>
              <a:rPr lang="en-US" dirty="0" smtClean="0"/>
              <a:t>will channel </a:t>
            </a:r>
            <a:r>
              <a:rPr lang="en-US" dirty="0"/>
              <a:t>their long term funding to other Halal industry</a:t>
            </a:r>
          </a:p>
        </p:txBody>
      </p:sp>
    </p:spTree>
    <p:extLst>
      <p:ext uri="{BB962C8B-B14F-4D97-AF65-F5344CB8AC3E}">
        <p14:creationId xmlns:p14="http://schemas.microsoft.com/office/powerpoint/2010/main" val="371220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endParaRPr lang="en-US" dirty="0"/>
          </a:p>
        </p:txBody>
      </p:sp>
      <p:sp>
        <p:nvSpPr>
          <p:cNvPr id="3" name="Content Placeholder 2"/>
          <p:cNvSpPr>
            <a:spLocks noGrp="1"/>
          </p:cNvSpPr>
          <p:nvPr>
            <p:ph idx="1"/>
          </p:nvPr>
        </p:nvSpPr>
        <p:spPr/>
        <p:txBody>
          <a:bodyPr/>
          <a:lstStyle/>
          <a:p>
            <a:r>
              <a:rPr lang="en-US" dirty="0"/>
              <a:t>Halal  means permissible to use or engage in, according to </a:t>
            </a:r>
            <a:r>
              <a:rPr lang="en-US" dirty="0">
                <a:hlinkClick r:id="rId2" tooltip="Sharia"/>
              </a:rPr>
              <a:t>Islamic law</a:t>
            </a:r>
            <a:r>
              <a:rPr lang="en-US" dirty="0" smtClean="0"/>
              <a:t>.</a:t>
            </a:r>
          </a:p>
          <a:p>
            <a:pPr lvl="1"/>
            <a:r>
              <a:rPr lang="en-US" dirty="0" smtClean="0"/>
              <a:t>Permitted by Law (government) and Sharia (Islam)</a:t>
            </a:r>
          </a:p>
          <a:p>
            <a:pPr lvl="1"/>
            <a:r>
              <a:rPr lang="en-US" dirty="0" smtClean="0"/>
              <a:t>Ethical and Safety –Human Kind</a:t>
            </a:r>
          </a:p>
          <a:p>
            <a:pPr lvl="1"/>
            <a:r>
              <a:rPr lang="en-US" dirty="0" smtClean="0"/>
              <a:t>Best and Clean </a:t>
            </a:r>
          </a:p>
          <a:p>
            <a:pPr lvl="1"/>
            <a:r>
              <a:rPr lang="en-US" dirty="0" smtClean="0"/>
              <a:t>Human friendly –Favor the humanity and benefits cause</a:t>
            </a:r>
          </a:p>
          <a:p>
            <a:pPr marL="0" indent="0">
              <a:buNone/>
            </a:pPr>
            <a:endParaRPr lang="en-US" dirty="0"/>
          </a:p>
          <a:p>
            <a:r>
              <a:rPr lang="en-US" dirty="0"/>
              <a:t> The term covers and designates not only food and drink but also all matters of daily life</a:t>
            </a:r>
            <a:r>
              <a:rPr lang="en-US" dirty="0" smtClean="0"/>
              <a:t>.</a:t>
            </a:r>
          </a:p>
          <a:p>
            <a:endParaRPr lang="ms-MY" dirty="0"/>
          </a:p>
          <a:p>
            <a:endParaRPr lang="en-US" dirty="0"/>
          </a:p>
        </p:txBody>
      </p:sp>
      <p:pic>
        <p:nvPicPr>
          <p:cNvPr id="4" name="Picture 3" descr="C:\Users\Cristi\Desktop\Presentation 1\Elements\halal mare.png"/>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3623702" y="565346"/>
            <a:ext cx="3624263" cy="9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69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Islamic banking and finance industry should be channeled to Halal industry to ensure the comprehensiveness </a:t>
            </a:r>
            <a:r>
              <a:rPr lang="en-US" dirty="0" smtClean="0"/>
              <a:t>of the </a:t>
            </a:r>
            <a:r>
              <a:rPr lang="en-US" dirty="0"/>
              <a:t>compliance</a:t>
            </a:r>
            <a:r>
              <a:rPr lang="en-US" dirty="0" smtClean="0"/>
              <a:t>.</a:t>
            </a:r>
          </a:p>
          <a:p>
            <a:pPr lvl="1"/>
            <a:r>
              <a:rPr lang="en-US" dirty="0" smtClean="0"/>
              <a:t>Financial Compliance </a:t>
            </a:r>
          </a:p>
          <a:p>
            <a:pPr lvl="1"/>
            <a:r>
              <a:rPr lang="en-US" dirty="0" smtClean="0"/>
              <a:t>Loans and Capital</a:t>
            </a:r>
          </a:p>
          <a:p>
            <a:pPr lvl="1"/>
            <a:r>
              <a:rPr lang="en-US" dirty="0" smtClean="0"/>
              <a:t>Investment Model </a:t>
            </a:r>
          </a:p>
          <a:p>
            <a:pPr lvl="1"/>
            <a:r>
              <a:rPr lang="en-US" dirty="0" smtClean="0"/>
              <a:t>Saving and Transactions </a:t>
            </a:r>
          </a:p>
          <a:p>
            <a:pPr lvl="1"/>
            <a:r>
              <a:rPr lang="en-US" dirty="0" smtClean="0"/>
              <a:t>Access to Muslims </a:t>
            </a:r>
            <a:endParaRPr lang="en-US" dirty="0"/>
          </a:p>
        </p:txBody>
      </p:sp>
    </p:spTree>
    <p:extLst>
      <p:ext uri="{BB962C8B-B14F-4D97-AF65-F5344CB8AC3E}">
        <p14:creationId xmlns:p14="http://schemas.microsoft.com/office/powerpoint/2010/main" val="69190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5146"/>
          </a:xfrm>
        </p:spPr>
        <p:txBody>
          <a:bodyPr>
            <a:normAutofit fontScale="90000"/>
          </a:bodyPr>
          <a:lstStyle/>
          <a:p>
            <a:r>
              <a:rPr lang="en-US" b="1" dirty="0" smtClean="0"/>
              <a:t>Agenda on Halal Integration</a:t>
            </a:r>
            <a:endParaRPr lang="en-US" dirty="0"/>
          </a:p>
        </p:txBody>
      </p:sp>
      <p:sp>
        <p:nvSpPr>
          <p:cNvPr id="3" name="Content Placeholder 2"/>
          <p:cNvSpPr>
            <a:spLocks noGrp="1"/>
          </p:cNvSpPr>
          <p:nvPr>
            <p:ph idx="1"/>
          </p:nvPr>
        </p:nvSpPr>
        <p:spPr>
          <a:xfrm>
            <a:off x="838200" y="968188"/>
            <a:ext cx="10515600" cy="5208775"/>
          </a:xfrm>
        </p:spPr>
        <p:txBody>
          <a:bodyPr/>
          <a:lstStyle/>
          <a:p>
            <a:r>
              <a:rPr lang="en-US" dirty="0" smtClean="0"/>
              <a:t>Halal </a:t>
            </a:r>
            <a:r>
              <a:rPr lang="en-US" dirty="0"/>
              <a:t>consumption and businesses are not just about halal ingredients and production process. </a:t>
            </a:r>
            <a:endParaRPr lang="en-US" dirty="0" smtClean="0"/>
          </a:p>
          <a:p>
            <a:endParaRPr lang="en-US" dirty="0" smtClean="0"/>
          </a:p>
          <a:p>
            <a:r>
              <a:rPr lang="en-US" dirty="0" smtClean="0"/>
              <a:t>It </a:t>
            </a:r>
            <a:r>
              <a:rPr lang="en-US" dirty="0"/>
              <a:t>must cater </a:t>
            </a:r>
            <a:r>
              <a:rPr lang="en-US" dirty="0" smtClean="0"/>
              <a:t>all aspects </a:t>
            </a:r>
            <a:r>
              <a:rPr lang="en-US" dirty="0"/>
              <a:t>of Halal and Haram in Islam. Islam should be practiced as the whole rather than taking only some </a:t>
            </a:r>
            <a:r>
              <a:rPr lang="en-US" dirty="0" smtClean="0"/>
              <a:t>parts of </a:t>
            </a:r>
            <a:r>
              <a:rPr lang="en-US" dirty="0"/>
              <a:t>it. </a:t>
            </a:r>
            <a:endParaRPr lang="en-US" dirty="0" smtClean="0"/>
          </a:p>
          <a:p>
            <a:endParaRPr lang="en-US" dirty="0" smtClean="0"/>
          </a:p>
          <a:p>
            <a:pPr algn="just"/>
            <a:r>
              <a:rPr lang="en-US" dirty="0" smtClean="0"/>
              <a:t>In </a:t>
            </a:r>
            <a:r>
              <a:rPr lang="en-US" dirty="0"/>
              <a:t>that case, the halal goods should not be looked from the production part only but should be monitored </a:t>
            </a:r>
            <a:r>
              <a:rPr lang="en-US" dirty="0" smtClean="0"/>
              <a:t>as a </a:t>
            </a:r>
            <a:r>
              <a:rPr lang="en-US" dirty="0"/>
              <a:t>whole process from getting the raw material until they are received by the </a:t>
            </a:r>
            <a:r>
              <a:rPr lang="en-US" dirty="0" smtClean="0"/>
              <a:t>consumers and their transaction and financial channeling ways.</a:t>
            </a:r>
            <a:endParaRPr lang="en-US" dirty="0"/>
          </a:p>
        </p:txBody>
      </p:sp>
    </p:spTree>
    <p:extLst>
      <p:ext uri="{BB962C8B-B14F-4D97-AF65-F5344CB8AC3E}">
        <p14:creationId xmlns:p14="http://schemas.microsoft.com/office/powerpoint/2010/main" val="2474996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Quran </a:t>
            </a:r>
            <a:endParaRPr lang="en-US" dirty="0"/>
          </a:p>
        </p:txBody>
      </p:sp>
      <p:sp>
        <p:nvSpPr>
          <p:cNvPr id="3" name="Content Placeholder 2"/>
          <p:cNvSpPr>
            <a:spLocks noGrp="1"/>
          </p:cNvSpPr>
          <p:nvPr>
            <p:ph idx="1"/>
          </p:nvPr>
        </p:nvSpPr>
        <p:spPr/>
        <p:txBody>
          <a:bodyPr>
            <a:normAutofit/>
          </a:bodyPr>
          <a:lstStyle/>
          <a:p>
            <a:r>
              <a:rPr lang="en-US" sz="3200" i="1" dirty="0"/>
              <a:t>Then is it only a part of the Book that you believe in, and do you reject the rest? but what is </a:t>
            </a:r>
            <a:r>
              <a:rPr lang="en-US" sz="3200" i="1" dirty="0" smtClean="0"/>
              <a:t>the reward </a:t>
            </a:r>
            <a:r>
              <a:rPr lang="en-US" sz="3200" i="1" dirty="0"/>
              <a:t>for those among you who behave like This but disgrace In This life?- and on the Day </a:t>
            </a:r>
            <a:r>
              <a:rPr lang="en-US" sz="3200" i="1" dirty="0" smtClean="0"/>
              <a:t>of Judgment </a:t>
            </a:r>
            <a:r>
              <a:rPr lang="en-US" sz="3200" i="1" dirty="0"/>
              <a:t>They shall be consigned to the Most grievous penalty. for Allah is not unmindful of what </a:t>
            </a:r>
            <a:r>
              <a:rPr lang="en-US" sz="3200" i="1" dirty="0" smtClean="0"/>
              <a:t>ye do</a:t>
            </a:r>
            <a:r>
              <a:rPr lang="en-US" sz="3200" i="1" dirty="0"/>
              <a:t>. (Al-</a:t>
            </a:r>
            <a:r>
              <a:rPr lang="en-US" sz="3200" i="1" dirty="0" err="1"/>
              <a:t>Baqarah</a:t>
            </a:r>
            <a:r>
              <a:rPr lang="en-US" sz="3200" i="1" dirty="0"/>
              <a:t>: 85)</a:t>
            </a:r>
            <a:endParaRPr lang="en-US" sz="3200" dirty="0"/>
          </a:p>
        </p:txBody>
      </p:sp>
    </p:spTree>
    <p:extLst>
      <p:ext uri="{BB962C8B-B14F-4D97-AF65-F5344CB8AC3E}">
        <p14:creationId xmlns:p14="http://schemas.microsoft.com/office/powerpoint/2010/main" val="1614383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Ahmad (2008) in his analysis of Shariah literature linked this situation with pillars of contracts (</a:t>
            </a:r>
            <a:r>
              <a:rPr lang="en-US" dirty="0" smtClean="0"/>
              <a:t>contractors, recognized </a:t>
            </a:r>
            <a:r>
              <a:rPr lang="en-US" dirty="0"/>
              <a:t>subject matters and, offer and acceptance), and elements that lead to the bound contract in the </a:t>
            </a:r>
            <a:r>
              <a:rPr lang="en-US" dirty="0" smtClean="0"/>
              <a:t>Islamic Transaction </a:t>
            </a:r>
            <a:r>
              <a:rPr lang="en-US" dirty="0"/>
              <a:t>Law (</a:t>
            </a:r>
            <a:r>
              <a:rPr lang="en-US" dirty="0" err="1"/>
              <a:t>Fiqh</a:t>
            </a:r>
            <a:r>
              <a:rPr lang="en-US" dirty="0"/>
              <a:t> </a:t>
            </a:r>
            <a:r>
              <a:rPr lang="en-US" dirty="0" err="1"/>
              <a:t>Muamalat</a:t>
            </a:r>
            <a:r>
              <a:rPr lang="en-US" dirty="0"/>
              <a:t>). </a:t>
            </a:r>
            <a:endParaRPr lang="en-US" dirty="0" smtClean="0"/>
          </a:p>
          <a:p>
            <a:r>
              <a:rPr lang="en-US" dirty="0" smtClean="0"/>
              <a:t>Recognized </a:t>
            </a:r>
            <a:r>
              <a:rPr lang="en-US" dirty="0"/>
              <a:t>subjects here related to products and prices, and both must halal.</a:t>
            </a:r>
          </a:p>
        </p:txBody>
      </p:sp>
    </p:spTree>
    <p:extLst>
      <p:ext uri="{BB962C8B-B14F-4D97-AF65-F5344CB8AC3E}">
        <p14:creationId xmlns:p14="http://schemas.microsoft.com/office/powerpoint/2010/main" val="2711175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The industry however is criticized as does not unite and connect the halal industry with Islamic financing. </a:t>
            </a:r>
            <a:endParaRPr lang="en-US" dirty="0" smtClean="0"/>
          </a:p>
          <a:p>
            <a:endParaRPr lang="en-US" dirty="0" smtClean="0"/>
          </a:p>
          <a:p>
            <a:pPr algn="just"/>
            <a:r>
              <a:rPr lang="en-US" dirty="0" smtClean="0"/>
              <a:t>The inconsistency </a:t>
            </a:r>
            <a:r>
              <a:rPr lang="en-US" dirty="0"/>
              <a:t>has been highlighted by the World Halal Forum 2011 Director who stressed on the need to </a:t>
            </a:r>
            <a:r>
              <a:rPr lang="en-US" dirty="0" smtClean="0"/>
              <a:t>connect the </a:t>
            </a:r>
            <a:r>
              <a:rPr lang="en-US" dirty="0"/>
              <a:t>two sectors – halal businesses and halal financing (Evans, 2010).</a:t>
            </a:r>
          </a:p>
        </p:txBody>
      </p:sp>
    </p:spTree>
    <p:extLst>
      <p:ext uri="{BB962C8B-B14F-4D97-AF65-F5344CB8AC3E}">
        <p14:creationId xmlns:p14="http://schemas.microsoft.com/office/powerpoint/2010/main" val="2344973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365125"/>
            <a:ext cx="7643577" cy="5056094"/>
          </a:xfrm>
          <a:prstGeom prst="rect">
            <a:avLst/>
          </a:prstGeom>
        </p:spPr>
      </p:pic>
    </p:spTree>
    <p:extLst>
      <p:ext uri="{BB962C8B-B14F-4D97-AF65-F5344CB8AC3E}">
        <p14:creationId xmlns:p14="http://schemas.microsoft.com/office/powerpoint/2010/main" val="947399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This </a:t>
            </a:r>
            <a:r>
              <a:rPr lang="en-US" dirty="0" smtClean="0"/>
              <a:t>presentation </a:t>
            </a:r>
            <a:r>
              <a:rPr lang="en-US" dirty="0"/>
              <a:t>attempts to expand the idea of bridging the gap between Islamic financing and halal industry </a:t>
            </a:r>
            <a:r>
              <a:rPr lang="en-US" dirty="0" smtClean="0"/>
              <a:t>to achieve </a:t>
            </a:r>
            <a:r>
              <a:rPr lang="en-US" dirty="0"/>
              <a:t>the comprehensive halal compliance practices in </a:t>
            </a:r>
            <a:r>
              <a:rPr lang="en-US" dirty="0" smtClean="0"/>
              <a:t>Tanzania and our other countries.</a:t>
            </a:r>
            <a:endParaRPr lang="en-US" dirty="0"/>
          </a:p>
        </p:txBody>
      </p:sp>
    </p:spTree>
    <p:extLst>
      <p:ext uri="{BB962C8B-B14F-4D97-AF65-F5344CB8AC3E}">
        <p14:creationId xmlns:p14="http://schemas.microsoft.com/office/powerpoint/2010/main" val="4198532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GB" dirty="0"/>
              <a:t>Under the sharia law on transactions, there are various types of contracts, from contract of sales and purchases (e.g. </a:t>
            </a:r>
            <a:r>
              <a:rPr lang="en-GB" dirty="0" err="1"/>
              <a:t>murabahah</a:t>
            </a:r>
            <a:r>
              <a:rPr lang="en-GB" dirty="0"/>
              <a:t>), contract of usufructs such as leasing (</a:t>
            </a:r>
            <a:r>
              <a:rPr lang="en-GB" dirty="0" err="1"/>
              <a:t>ijarah</a:t>
            </a:r>
            <a:r>
              <a:rPr lang="en-GB" dirty="0"/>
              <a:t>), contract of sharecropping (</a:t>
            </a:r>
            <a:r>
              <a:rPr lang="en-GB" dirty="0" err="1"/>
              <a:t>muzara’ah</a:t>
            </a:r>
            <a:r>
              <a:rPr lang="en-GB" dirty="0"/>
              <a:t>), to partnerships and equity participation (</a:t>
            </a:r>
            <a:r>
              <a:rPr lang="en-GB" dirty="0" err="1"/>
              <a:t>musharakah</a:t>
            </a:r>
            <a:r>
              <a:rPr lang="en-GB" dirty="0"/>
              <a:t> and </a:t>
            </a:r>
            <a:r>
              <a:rPr lang="en-GB" dirty="0" err="1"/>
              <a:t>mudarabah</a:t>
            </a:r>
            <a:r>
              <a:rPr lang="en-GB" dirty="0"/>
              <a:t>). </a:t>
            </a:r>
            <a:endParaRPr lang="en-GB" dirty="0" smtClean="0"/>
          </a:p>
          <a:p>
            <a:pPr algn="just"/>
            <a:endParaRPr lang="en-GB" dirty="0"/>
          </a:p>
          <a:p>
            <a:pPr algn="just"/>
            <a:r>
              <a:rPr lang="en-GB" dirty="0" smtClean="0"/>
              <a:t>Islamic </a:t>
            </a:r>
            <a:r>
              <a:rPr lang="en-GB" dirty="0"/>
              <a:t>financial institutions are permitted to adopt all these types of </a:t>
            </a:r>
            <a:r>
              <a:rPr lang="en-GB" dirty="0" smtClean="0"/>
              <a:t>contract.</a:t>
            </a:r>
            <a:endParaRPr lang="en-GB" u="sng" baseline="30000" dirty="0"/>
          </a:p>
          <a:p>
            <a:pPr algn="just"/>
            <a:r>
              <a:rPr lang="en-GB" dirty="0" smtClean="0"/>
              <a:t>Under </a:t>
            </a:r>
            <a:r>
              <a:rPr lang="en-GB" dirty="0"/>
              <a:t>these contracts, the law prohibits the collection and payment of interest, the avoidance of economic activities involving speculation or ‘</a:t>
            </a:r>
            <a:r>
              <a:rPr lang="en-GB" dirty="0" err="1"/>
              <a:t>gharar</a:t>
            </a:r>
            <a:r>
              <a:rPr lang="en-GB" dirty="0"/>
              <a:t>’ and the investment in unlawful activities</a:t>
            </a:r>
            <a:endParaRPr lang="en-US" dirty="0"/>
          </a:p>
        </p:txBody>
      </p:sp>
    </p:spTree>
    <p:extLst>
      <p:ext uri="{BB962C8B-B14F-4D97-AF65-F5344CB8AC3E}">
        <p14:creationId xmlns:p14="http://schemas.microsoft.com/office/powerpoint/2010/main" val="2778604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Halal </a:t>
            </a:r>
            <a:r>
              <a:rPr lang="en-US" b="1" dirty="0" smtClean="0"/>
              <a:t>Close Integration with Finance</a:t>
            </a:r>
            <a:endParaRPr lang="en-US" dirty="0"/>
          </a:p>
        </p:txBody>
      </p:sp>
      <p:sp>
        <p:nvSpPr>
          <p:cNvPr id="3" name="Content Placeholder 2"/>
          <p:cNvSpPr>
            <a:spLocks noGrp="1"/>
          </p:cNvSpPr>
          <p:nvPr>
            <p:ph idx="1"/>
          </p:nvPr>
        </p:nvSpPr>
        <p:spPr>
          <a:xfrm>
            <a:off x="838199" y="1825625"/>
            <a:ext cx="11103591" cy="4351338"/>
          </a:xfrm>
        </p:spPr>
        <p:txBody>
          <a:bodyPr/>
          <a:lstStyle/>
          <a:p>
            <a:r>
              <a:rPr lang="en-US" dirty="0" smtClean="0"/>
              <a:t>Halal </a:t>
            </a:r>
            <a:r>
              <a:rPr lang="en-US" dirty="0"/>
              <a:t>consumption and businesses are not just about halal ingredients and production process. It must cater </a:t>
            </a:r>
            <a:r>
              <a:rPr lang="en-US" dirty="0" smtClean="0"/>
              <a:t>all aspects </a:t>
            </a:r>
            <a:r>
              <a:rPr lang="en-US" dirty="0"/>
              <a:t>of Halal and Haram in Islam. </a:t>
            </a:r>
            <a:endParaRPr lang="en-US" dirty="0" smtClean="0"/>
          </a:p>
          <a:p>
            <a:r>
              <a:rPr lang="en-US" dirty="0" smtClean="0"/>
              <a:t>Islam way </a:t>
            </a:r>
            <a:r>
              <a:rPr lang="en-US" dirty="0"/>
              <a:t>should be practiced as the whole rather than taking only some </a:t>
            </a:r>
            <a:r>
              <a:rPr lang="en-US" dirty="0" smtClean="0"/>
              <a:t>parts of </a:t>
            </a:r>
            <a:r>
              <a:rPr lang="en-US" dirty="0"/>
              <a:t>it. </a:t>
            </a:r>
            <a:endParaRPr lang="en-US" dirty="0" smtClean="0"/>
          </a:p>
          <a:p>
            <a:r>
              <a:rPr lang="en-US" dirty="0" smtClean="0"/>
              <a:t>In </a:t>
            </a:r>
            <a:r>
              <a:rPr lang="en-US" dirty="0"/>
              <a:t>that case, the halal goods should not be looked from </a:t>
            </a:r>
            <a:r>
              <a:rPr lang="en-US" dirty="0" smtClean="0"/>
              <a:t>the production </a:t>
            </a:r>
            <a:r>
              <a:rPr lang="en-US" dirty="0"/>
              <a:t>part only but should be monitored </a:t>
            </a:r>
            <a:r>
              <a:rPr lang="en-US" dirty="0" smtClean="0"/>
              <a:t>as a </a:t>
            </a:r>
            <a:r>
              <a:rPr lang="en-US" dirty="0"/>
              <a:t>whole process from getting the raw material until they are received by the consumers.</a:t>
            </a:r>
          </a:p>
        </p:txBody>
      </p:sp>
    </p:spTree>
    <p:extLst>
      <p:ext uri="{BB962C8B-B14F-4D97-AF65-F5344CB8AC3E}">
        <p14:creationId xmlns:p14="http://schemas.microsoft.com/office/powerpoint/2010/main" val="3959824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2381"/>
          </a:xfrm>
        </p:spPr>
        <p:txBody>
          <a:bodyPr>
            <a:normAutofit fontScale="90000"/>
          </a:bodyPr>
          <a:lstStyle/>
          <a:p>
            <a:endParaRPr lang="en-US" dirty="0"/>
          </a:p>
        </p:txBody>
      </p:sp>
      <p:sp>
        <p:nvSpPr>
          <p:cNvPr id="3" name="Content Placeholder 2"/>
          <p:cNvSpPr>
            <a:spLocks noGrp="1"/>
          </p:cNvSpPr>
          <p:nvPr>
            <p:ph idx="1"/>
          </p:nvPr>
        </p:nvSpPr>
        <p:spPr>
          <a:xfrm>
            <a:off x="838200" y="1021976"/>
            <a:ext cx="10515600" cy="5154987"/>
          </a:xfrm>
        </p:spPr>
        <p:txBody>
          <a:bodyPr>
            <a:normAutofit fontScale="92500" lnSpcReduction="20000"/>
          </a:bodyPr>
          <a:lstStyle/>
          <a:p>
            <a:pPr algn="just">
              <a:buNone/>
            </a:pPr>
            <a:r>
              <a:rPr lang="ro-RO" altLang="en-US" dirty="0">
                <a:latin typeface="Calibri" panose="020F0502020204030204" pitchFamily="34" charset="0"/>
              </a:rPr>
              <a:t>	</a:t>
            </a:r>
            <a:r>
              <a:rPr lang="en-GB" altLang="en-US" dirty="0">
                <a:latin typeface="Calibri" panose="020F0502020204030204" pitchFamily="34" charset="0"/>
              </a:rPr>
              <a:t>In order to ensure that the Halal industry continues unhindered with its progress and realizes it potential and promise, two major areas need to be addressed as soon as possible.  </a:t>
            </a:r>
            <a:endParaRPr lang="en-GB" altLang="en-US" dirty="0" smtClean="0">
              <a:latin typeface="Calibri" panose="020F0502020204030204" pitchFamily="34" charset="0"/>
            </a:endParaRPr>
          </a:p>
          <a:p>
            <a:pPr algn="just">
              <a:buNone/>
            </a:pPr>
            <a:endParaRPr lang="en-GB" altLang="en-US" dirty="0">
              <a:latin typeface="Calibri" panose="020F0502020204030204" pitchFamily="34" charset="0"/>
            </a:endParaRPr>
          </a:p>
          <a:p>
            <a:pPr algn="just">
              <a:buNone/>
            </a:pPr>
            <a:r>
              <a:rPr lang="en-GB" altLang="en-US" dirty="0" smtClean="0">
                <a:latin typeface="Calibri" panose="020F0502020204030204" pitchFamily="34" charset="0"/>
              </a:rPr>
              <a:t>One </a:t>
            </a:r>
            <a:r>
              <a:rPr lang="en-GB" altLang="en-US" dirty="0">
                <a:latin typeface="Calibri" panose="020F0502020204030204" pitchFamily="34" charset="0"/>
              </a:rPr>
              <a:t>is the very limited relationship that it enjoys at the moment with Islamic finance sector and </a:t>
            </a:r>
            <a:endParaRPr lang="en-GB" altLang="en-US" dirty="0" smtClean="0">
              <a:latin typeface="Calibri" panose="020F0502020204030204" pitchFamily="34" charset="0"/>
            </a:endParaRPr>
          </a:p>
          <a:p>
            <a:pPr algn="just">
              <a:buNone/>
            </a:pPr>
            <a:r>
              <a:rPr lang="en-GB" altLang="en-US" dirty="0" smtClean="0">
                <a:latin typeface="Calibri" panose="020F0502020204030204" pitchFamily="34" charset="0"/>
              </a:rPr>
              <a:t>Secondly, </a:t>
            </a:r>
            <a:r>
              <a:rPr lang="en-GB" altLang="en-US" dirty="0">
                <a:latin typeface="Calibri" panose="020F0502020204030204" pitchFamily="34" charset="0"/>
              </a:rPr>
              <a:t>the role it can play in development of the SME sector.</a:t>
            </a:r>
            <a:endParaRPr lang="ro-RO" altLang="en-US" dirty="0">
              <a:latin typeface="Calibri" panose="020F0502020204030204" pitchFamily="34" charset="0"/>
            </a:endParaRPr>
          </a:p>
          <a:p>
            <a:pPr algn="just"/>
            <a:endParaRPr lang="en-GB" altLang="en-US" dirty="0">
              <a:latin typeface="Calibri" panose="020F0502020204030204" pitchFamily="34" charset="0"/>
            </a:endParaRPr>
          </a:p>
          <a:p>
            <a:pPr algn="just">
              <a:buNone/>
            </a:pPr>
            <a:r>
              <a:rPr lang="ro-RO" altLang="en-US" dirty="0">
                <a:latin typeface="Calibri" panose="020F0502020204030204" pitchFamily="34" charset="0"/>
              </a:rPr>
              <a:t>	</a:t>
            </a:r>
            <a:r>
              <a:rPr lang="en-GB" altLang="en-US" dirty="0">
                <a:latin typeface="Calibri" panose="020F0502020204030204" pitchFamily="34" charset="0"/>
              </a:rPr>
              <a:t>Halal industry and Islamic Finance markets are two major </a:t>
            </a:r>
            <a:r>
              <a:rPr lang="en-GB" altLang="en-US" dirty="0" err="1">
                <a:latin typeface="Calibri" panose="020F0502020204030204" pitchFamily="34" charset="0"/>
              </a:rPr>
              <a:t>Shari’ah</a:t>
            </a:r>
            <a:r>
              <a:rPr lang="en-GB" altLang="en-US" dirty="0">
                <a:latin typeface="Calibri" panose="020F0502020204030204" pitchFamily="34" charset="0"/>
              </a:rPr>
              <a:t>-compliant industries that are both said to be growing at around 15-20 percent per annum and as pointed out earlier have a combined value in excess of a trillion Euros. </a:t>
            </a:r>
            <a:endParaRPr lang="ro-RO" altLang="en-US" dirty="0">
              <a:latin typeface="Calibri" panose="020F0502020204030204" pitchFamily="34" charset="0"/>
            </a:endParaRPr>
          </a:p>
          <a:p>
            <a:pPr algn="just"/>
            <a:endParaRPr lang="en-GB" altLang="en-US" dirty="0">
              <a:latin typeface="Calibri" panose="020F0502020204030204" pitchFamily="34" charset="0"/>
            </a:endParaRPr>
          </a:p>
          <a:p>
            <a:pPr algn="just">
              <a:buNone/>
            </a:pPr>
            <a:r>
              <a:rPr lang="ro-RO" altLang="en-US" dirty="0">
                <a:latin typeface="Calibri" panose="020F0502020204030204" pitchFamily="34" charset="0"/>
              </a:rPr>
              <a:t>	</a:t>
            </a:r>
            <a:endParaRPr lang="en-US" dirty="0"/>
          </a:p>
        </p:txBody>
      </p:sp>
    </p:spTree>
    <p:extLst>
      <p:ext uri="{BB962C8B-B14F-4D97-AF65-F5344CB8AC3E}">
        <p14:creationId xmlns:p14="http://schemas.microsoft.com/office/powerpoint/2010/main" val="2346656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96752"/>
            <a:ext cx="9361040" cy="523220"/>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Growing interest in Halal by many Africans </a:t>
            </a:r>
            <a:endParaRPr lang="en-US" sz="2800" dirty="0">
              <a:latin typeface="Aharoni" panose="02010803020104030203" pitchFamily="2" charset="-79"/>
              <a:cs typeface="Aharoni" panose="02010803020104030203" pitchFamily="2" charset="-79"/>
            </a:endParaRPr>
          </a:p>
        </p:txBody>
      </p:sp>
      <p:cxnSp>
        <p:nvCxnSpPr>
          <p:cNvPr id="3" name="Straight Connector 2"/>
          <p:cNvCxnSpPr/>
          <p:nvPr/>
        </p:nvCxnSpPr>
        <p:spPr>
          <a:xfrm>
            <a:off x="251520" y="1772816"/>
            <a:ext cx="784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52352" b="10619"/>
          <a:stretch/>
        </p:blipFill>
        <p:spPr bwMode="auto">
          <a:xfrm>
            <a:off x="1475656" y="2708920"/>
            <a:ext cx="527476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1764" y="1847408"/>
            <a:ext cx="8404012" cy="369332"/>
          </a:xfrm>
          <a:prstGeom prst="rect">
            <a:avLst/>
          </a:prstGeom>
        </p:spPr>
        <p:txBody>
          <a:bodyPr wrap="square">
            <a:spAutoFit/>
          </a:bodyPr>
          <a:lstStyle/>
          <a:p>
            <a:r>
              <a:rPr lang="en-US" dirty="0" smtClean="0">
                <a:latin typeface="Tw Cen MT" panose="020B0602020104020603" pitchFamily="34" charset="0"/>
              </a:rPr>
              <a:t>Given </a:t>
            </a:r>
            <a:r>
              <a:rPr lang="en-US" dirty="0">
                <a:latin typeface="Tw Cen MT" panose="020B0602020104020603" pitchFamily="34" charset="0"/>
              </a:rPr>
              <a:t>that the concept of Halal was designed to be universal</a:t>
            </a:r>
            <a:endParaRPr lang="ms-MY" dirty="0">
              <a:latin typeface="Tw Cen MT" panose="020B0602020104020603" pitchFamily="34" charset="0"/>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535" y="4437112"/>
            <a:ext cx="2082905" cy="137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58397" y="3514546"/>
            <a:ext cx="7272808" cy="369332"/>
          </a:xfrm>
          <a:prstGeom prst="rect">
            <a:avLst/>
          </a:prstGeom>
        </p:spPr>
        <p:txBody>
          <a:bodyPr wrap="square">
            <a:spAutoFit/>
          </a:bodyPr>
          <a:lstStyle/>
          <a:p>
            <a:r>
              <a:rPr lang="en-US" b="1" dirty="0">
                <a:solidFill>
                  <a:srgbClr val="C00000"/>
                </a:solidFill>
                <a:latin typeface="Tw Cen MT" panose="020B0602020104020603" pitchFamily="34" charset="0"/>
              </a:rPr>
              <a:t>“Oh Mankind, eat what is Halal (lawful) and </a:t>
            </a:r>
            <a:r>
              <a:rPr lang="en-US" b="1" dirty="0" err="1">
                <a:solidFill>
                  <a:srgbClr val="C00000"/>
                </a:solidFill>
                <a:latin typeface="Tw Cen MT" panose="020B0602020104020603" pitchFamily="34" charset="0"/>
              </a:rPr>
              <a:t>Thayyib</a:t>
            </a:r>
            <a:r>
              <a:rPr lang="en-US" b="1" dirty="0">
                <a:solidFill>
                  <a:srgbClr val="C00000"/>
                </a:solidFill>
                <a:latin typeface="Tw Cen MT" panose="020B0602020104020603" pitchFamily="34" charset="0"/>
              </a:rPr>
              <a:t> (good, healthy</a:t>
            </a:r>
            <a:r>
              <a:rPr lang="en-US" b="1" dirty="0" smtClean="0">
                <a:solidFill>
                  <a:srgbClr val="C00000"/>
                </a:solidFill>
                <a:latin typeface="Tw Cen MT" panose="020B0602020104020603" pitchFamily="34" charset="0"/>
              </a:rPr>
              <a:t>)”</a:t>
            </a:r>
            <a:endParaRPr lang="ms-MY" b="1" dirty="0">
              <a:solidFill>
                <a:srgbClr val="C00000"/>
              </a:solidFill>
              <a:latin typeface="Tw Cen MT" panose="020B0602020104020603" pitchFamily="34" charset="0"/>
            </a:endParaRPr>
          </a:p>
        </p:txBody>
      </p:sp>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1121" y="4437112"/>
            <a:ext cx="2045335" cy="137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Image result for JAPANE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7202" y="4437112"/>
            <a:ext cx="1945582" cy="1373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6320" y="4437112"/>
            <a:ext cx="2203824" cy="137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1652" y="1370540"/>
            <a:ext cx="4066032" cy="2328672"/>
          </a:xfrm>
          <a:prstGeom prst="rect">
            <a:avLst/>
          </a:prstGeom>
        </p:spPr>
      </p:pic>
    </p:spTree>
    <p:extLst>
      <p:ext uri="{BB962C8B-B14F-4D97-AF65-F5344CB8AC3E}">
        <p14:creationId xmlns:p14="http://schemas.microsoft.com/office/powerpoint/2010/main" val="254121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53440"/>
          </a:xfrm>
        </p:spPr>
        <p:txBody>
          <a:bodyPr>
            <a:normAutofit fontScale="90000"/>
          </a:bodyPr>
          <a:lstStyle/>
          <a:p>
            <a:endParaRPr lang="en-US" dirty="0"/>
          </a:p>
        </p:txBody>
      </p:sp>
      <p:sp>
        <p:nvSpPr>
          <p:cNvPr id="3" name="Content Placeholder 2"/>
          <p:cNvSpPr>
            <a:spLocks noGrp="1"/>
          </p:cNvSpPr>
          <p:nvPr>
            <p:ph idx="1"/>
          </p:nvPr>
        </p:nvSpPr>
        <p:spPr>
          <a:xfrm>
            <a:off x="838200" y="726141"/>
            <a:ext cx="10515600" cy="5450822"/>
          </a:xfrm>
        </p:spPr>
        <p:txBody>
          <a:bodyPr>
            <a:normAutofit/>
          </a:bodyPr>
          <a:lstStyle/>
          <a:p>
            <a:pPr algn="just">
              <a:buNone/>
            </a:pPr>
            <a:r>
              <a:rPr lang="en-GB" altLang="en-US" dirty="0">
                <a:latin typeface="Calibri" panose="020F0502020204030204" pitchFamily="34" charset="0"/>
              </a:rPr>
              <a:t>One would expect there to be extensive cooperation between them, due to adherence to similar faith principles, but for some strange reason, this hasn’t been happening and in fact very </a:t>
            </a:r>
            <a:r>
              <a:rPr lang="en-GB" altLang="en-US" dirty="0" smtClean="0">
                <a:latin typeface="Calibri" panose="020F0502020204030204" pitchFamily="34" charset="0"/>
              </a:rPr>
              <a:t>rare </a:t>
            </a:r>
            <a:r>
              <a:rPr lang="en-GB" altLang="en-US" dirty="0">
                <a:latin typeface="Calibri" panose="020F0502020204030204" pitchFamily="34" charset="0"/>
              </a:rPr>
              <a:t>Islamic Banks are directly involved in the Halal industry, and very few Halal producers seem to  actively looking for Shari’ah compliant sources of finance.</a:t>
            </a:r>
            <a:endParaRPr lang="ro-RO" altLang="en-US" dirty="0">
              <a:latin typeface="Calibri" panose="020F0502020204030204" pitchFamily="34" charset="0"/>
            </a:endParaRPr>
          </a:p>
          <a:p>
            <a:pPr algn="just"/>
            <a:endParaRPr lang="en-GB" altLang="en-US" dirty="0">
              <a:latin typeface="Calibri" panose="020F0502020204030204" pitchFamily="34" charset="0"/>
            </a:endParaRPr>
          </a:p>
          <a:p>
            <a:pPr algn="just">
              <a:buNone/>
            </a:pPr>
            <a:r>
              <a:rPr lang="ro-RO" altLang="en-US" dirty="0">
                <a:latin typeface="Calibri" panose="020F0502020204030204" pitchFamily="34" charset="0"/>
              </a:rPr>
              <a:t>	</a:t>
            </a:r>
            <a:r>
              <a:rPr lang="en-GB" altLang="en-US" dirty="0">
                <a:latin typeface="Calibri" panose="020F0502020204030204" pitchFamily="34" charset="0"/>
              </a:rPr>
              <a:t>The Halal industry is predominantly made up by the SME sector, which is continuously looking for opportunities for growth and expansion.  The financing needs can be addressed by </a:t>
            </a:r>
            <a:r>
              <a:rPr lang="en-GB" altLang="en-US" dirty="0" smtClean="0">
                <a:latin typeface="Calibri" panose="020F0502020204030204" pitchFamily="34" charset="0"/>
              </a:rPr>
              <a:t>ISLAMIC BANKS, </a:t>
            </a:r>
            <a:r>
              <a:rPr lang="en-GB" altLang="en-US" dirty="0">
                <a:latin typeface="Calibri" panose="020F0502020204030204" pitchFamily="34" charset="0"/>
              </a:rPr>
              <a:t>so that a sustainable growth of the Halal industry can be </a:t>
            </a:r>
            <a:r>
              <a:rPr lang="en-GB" altLang="en-US" dirty="0" smtClean="0">
                <a:latin typeface="Calibri" panose="020F0502020204030204" pitchFamily="34" charset="0"/>
              </a:rPr>
              <a:t>ensured and well as the Islamic Banks and Islamic Microfinance.</a:t>
            </a:r>
            <a:endParaRPr lang="en-GB" alt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1953734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8005549" cy="4351338"/>
          </a:xfrm>
        </p:spPr>
        <p:txBody>
          <a:bodyPr/>
          <a:lstStyle/>
          <a:p>
            <a:r>
              <a:rPr lang="en-US" dirty="0" smtClean="0"/>
              <a:t>Mode of Transaction </a:t>
            </a:r>
          </a:p>
          <a:p>
            <a:r>
              <a:rPr lang="en-US" dirty="0" smtClean="0"/>
              <a:t>Contracts means and </a:t>
            </a:r>
            <a:r>
              <a:rPr lang="en-US" dirty="0"/>
              <a:t>elements that lead to the bound contract in the </a:t>
            </a:r>
            <a:r>
              <a:rPr lang="en-US" dirty="0" smtClean="0"/>
              <a:t>Islamic Transaction </a:t>
            </a:r>
            <a:r>
              <a:rPr lang="en-US" dirty="0"/>
              <a:t>Law (</a:t>
            </a:r>
            <a:r>
              <a:rPr lang="en-US" dirty="0" err="1"/>
              <a:t>Fiqh</a:t>
            </a:r>
            <a:r>
              <a:rPr lang="en-US" dirty="0"/>
              <a:t> </a:t>
            </a:r>
            <a:r>
              <a:rPr lang="en-US" dirty="0" err="1"/>
              <a:t>Muamalat</a:t>
            </a:r>
            <a:r>
              <a:rPr lang="en-US" dirty="0"/>
              <a:t>)</a:t>
            </a:r>
          </a:p>
        </p:txBody>
      </p:sp>
      <p:pic>
        <p:nvPicPr>
          <p:cNvPr id="4" name="Picture 3"/>
          <p:cNvPicPr>
            <a:picLocks noChangeAspect="1"/>
          </p:cNvPicPr>
          <p:nvPr/>
        </p:nvPicPr>
        <p:blipFill>
          <a:blip r:embed="rId2"/>
          <a:stretch>
            <a:fillRect/>
          </a:stretch>
        </p:blipFill>
        <p:spPr>
          <a:xfrm>
            <a:off x="9019607" y="1473034"/>
            <a:ext cx="3057525" cy="4267200"/>
          </a:xfrm>
          <a:prstGeom prst="rect">
            <a:avLst/>
          </a:prstGeom>
        </p:spPr>
      </p:pic>
    </p:spTree>
    <p:extLst>
      <p:ext uri="{BB962C8B-B14F-4D97-AF65-F5344CB8AC3E}">
        <p14:creationId xmlns:p14="http://schemas.microsoft.com/office/powerpoint/2010/main" val="3589343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issue of inconsistency and gap </a:t>
            </a:r>
            <a:r>
              <a:rPr lang="en-US" dirty="0" smtClean="0"/>
              <a:t>related to </a:t>
            </a:r>
            <a:r>
              <a:rPr lang="en-US" dirty="0"/>
              <a:t>Halal compliance process has been raised up but still gets less attention in practice</a:t>
            </a:r>
            <a:r>
              <a:rPr lang="en-US" dirty="0" smtClean="0"/>
              <a:t>.</a:t>
            </a:r>
          </a:p>
          <a:p>
            <a:endParaRPr lang="en-US" dirty="0"/>
          </a:p>
          <a:p>
            <a:pPr algn="ctr"/>
            <a:r>
              <a:rPr lang="en-US" sz="2400" dirty="0" smtClean="0">
                <a:effectLst>
                  <a:outerShdw blurRad="38100" dist="38100" dir="2700000" algn="tl">
                    <a:srgbClr val="000000">
                      <a:alpha val="43137"/>
                    </a:srgbClr>
                  </a:outerShdw>
                </a:effectLst>
              </a:rPr>
              <a:t>The inconsistency </a:t>
            </a:r>
            <a:r>
              <a:rPr lang="en-US" sz="2400" dirty="0">
                <a:effectLst>
                  <a:outerShdw blurRad="38100" dist="38100" dir="2700000" algn="tl">
                    <a:srgbClr val="000000">
                      <a:alpha val="43137"/>
                    </a:srgbClr>
                  </a:outerShdw>
                </a:effectLst>
              </a:rPr>
              <a:t>has been highlighted by the World Halal Forum 2011 Director who stressed on the need to </a:t>
            </a:r>
            <a:r>
              <a:rPr lang="en-US" sz="2400" dirty="0" smtClean="0">
                <a:effectLst>
                  <a:outerShdw blurRad="38100" dist="38100" dir="2700000" algn="tl">
                    <a:srgbClr val="000000">
                      <a:alpha val="43137"/>
                    </a:srgbClr>
                  </a:outerShdw>
                </a:effectLst>
              </a:rPr>
              <a:t>connect the </a:t>
            </a:r>
            <a:r>
              <a:rPr lang="en-US" sz="2400" dirty="0">
                <a:effectLst>
                  <a:outerShdw blurRad="38100" dist="38100" dir="2700000" algn="tl">
                    <a:srgbClr val="000000">
                      <a:alpha val="43137"/>
                    </a:srgbClr>
                  </a:outerShdw>
                </a:effectLst>
              </a:rPr>
              <a:t>two sectors – halal businesses and halal financing (Evans, 2010</a:t>
            </a:r>
            <a:r>
              <a:rPr lang="en-US" sz="2400" dirty="0" smtClean="0">
                <a:effectLst>
                  <a:outerShdw blurRad="38100" dist="38100" dir="2700000" algn="tl">
                    <a:srgbClr val="000000">
                      <a:alpha val="43137"/>
                    </a:srgbClr>
                  </a:outerShdw>
                </a:effectLst>
              </a:rPr>
              <a:t>).</a:t>
            </a:r>
          </a:p>
          <a:p>
            <a:pPr algn="ctr"/>
            <a:endParaRPr lang="en-US" sz="2400" dirty="0">
              <a:effectLst>
                <a:outerShdw blurRad="38100" dist="38100" dir="2700000" algn="tl">
                  <a:srgbClr val="000000">
                    <a:alpha val="43137"/>
                  </a:srgbClr>
                </a:outerShdw>
              </a:effectLst>
            </a:endParaRPr>
          </a:p>
          <a:p>
            <a:r>
              <a:rPr lang="en-US" dirty="0"/>
              <a:t>The data manifested that many companies do </a:t>
            </a:r>
            <a:r>
              <a:rPr lang="en-US" dirty="0" smtClean="0"/>
              <a:t>not utilize </a:t>
            </a:r>
            <a:r>
              <a:rPr lang="en-US" dirty="0"/>
              <a:t>the Islamic financing even though they produce halal products and services (The Star, 2011).</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8986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0911"/>
          </a:xfrm>
        </p:spPr>
        <p:txBody>
          <a:bodyPr>
            <a:normAutofit fontScale="90000"/>
          </a:bodyPr>
          <a:lstStyle/>
          <a:p>
            <a:endParaRPr lang="en-US" dirty="0"/>
          </a:p>
        </p:txBody>
      </p:sp>
      <p:sp>
        <p:nvSpPr>
          <p:cNvPr id="3" name="Content Placeholder 2"/>
          <p:cNvSpPr>
            <a:spLocks noGrp="1"/>
          </p:cNvSpPr>
          <p:nvPr>
            <p:ph idx="1"/>
          </p:nvPr>
        </p:nvSpPr>
        <p:spPr>
          <a:xfrm>
            <a:off x="838200" y="955343"/>
            <a:ext cx="10515600" cy="5221620"/>
          </a:xfrm>
        </p:spPr>
        <p:txBody>
          <a:bodyPr>
            <a:normAutofit/>
          </a:bodyPr>
          <a:lstStyle/>
          <a:p>
            <a:r>
              <a:rPr lang="en-US" dirty="0"/>
              <a:t>Principally, t</a:t>
            </a:r>
            <a:r>
              <a:rPr lang="en-GB" dirty="0"/>
              <a:t>he halal business must be lawful and wholesome (</a:t>
            </a:r>
            <a:r>
              <a:rPr lang="en-GB" i="1" dirty="0" err="1"/>
              <a:t>halalan</a:t>
            </a:r>
            <a:r>
              <a:rPr lang="en-GB" i="1" dirty="0"/>
              <a:t> </a:t>
            </a:r>
            <a:r>
              <a:rPr lang="en-GB" i="1" dirty="0" err="1"/>
              <a:t>toyibban</a:t>
            </a:r>
            <a:r>
              <a:rPr lang="en-GB" i="1" dirty="0" smtClean="0"/>
              <a:t>)</a:t>
            </a:r>
            <a:r>
              <a:rPr lang="en-GB" dirty="0" smtClean="0"/>
              <a:t>,</a:t>
            </a:r>
            <a:endParaRPr lang="en-GB" u="sng" baseline="30000" dirty="0"/>
          </a:p>
          <a:p>
            <a:r>
              <a:rPr lang="en-GB" dirty="0"/>
              <a:t> </a:t>
            </a:r>
            <a:r>
              <a:rPr lang="en-US" dirty="0"/>
              <a:t>which means quality and wholesome. </a:t>
            </a:r>
            <a:endParaRPr lang="en-US" dirty="0" smtClean="0"/>
          </a:p>
          <a:p>
            <a:r>
              <a:rPr lang="en-US" dirty="0" smtClean="0"/>
              <a:t>The </a:t>
            </a:r>
            <a:r>
              <a:rPr lang="en-US" dirty="0"/>
              <a:t>halal standard is created to fulfill those characteristics. </a:t>
            </a:r>
            <a:endParaRPr lang="en-US" dirty="0" smtClean="0"/>
          </a:p>
          <a:p>
            <a:r>
              <a:rPr lang="en-US" dirty="0" smtClean="0"/>
              <a:t>From </a:t>
            </a:r>
            <a:r>
              <a:rPr lang="en-US" dirty="0"/>
              <a:t>here, the term of standard for halal </a:t>
            </a:r>
            <a:r>
              <a:rPr lang="en-US" dirty="0" smtClean="0"/>
              <a:t>appears </a:t>
            </a:r>
            <a:r>
              <a:rPr lang="en-US" dirty="0"/>
              <a:t>as defining the market parameter for the Halal industry. </a:t>
            </a:r>
            <a:endParaRPr lang="en-US" dirty="0" smtClean="0"/>
          </a:p>
          <a:p>
            <a:r>
              <a:rPr lang="en-US" dirty="0" smtClean="0"/>
              <a:t>In </a:t>
            </a:r>
            <a:r>
              <a:rPr lang="en-US" dirty="0"/>
              <a:t>reality, the term also covers the processes of producing halal </a:t>
            </a:r>
            <a:r>
              <a:rPr lang="en-US" dirty="0" smtClean="0"/>
              <a:t>goods or </a:t>
            </a:r>
            <a:r>
              <a:rPr lang="en-US" dirty="0"/>
              <a:t>known as halal services. </a:t>
            </a:r>
            <a:endParaRPr lang="en-US" dirty="0" smtClean="0"/>
          </a:p>
          <a:p>
            <a:r>
              <a:rPr lang="en-US" dirty="0" smtClean="0"/>
              <a:t>To </a:t>
            </a:r>
            <a:r>
              <a:rPr lang="en-US" dirty="0"/>
              <a:t>ensure that the entire production processes are halal, the source of financing should also be from a halal source.</a:t>
            </a:r>
          </a:p>
        </p:txBody>
      </p:sp>
    </p:spTree>
    <p:extLst>
      <p:ext uri="{BB962C8B-B14F-4D97-AF65-F5344CB8AC3E}">
        <p14:creationId xmlns:p14="http://schemas.microsoft.com/office/powerpoint/2010/main" val="2542826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dirty="0"/>
              <a:t>According to </a:t>
            </a:r>
            <a:r>
              <a:rPr lang="en-US" sz="3600" dirty="0" err="1"/>
              <a:t>Mohd</a:t>
            </a:r>
            <a:r>
              <a:rPr lang="en-US" sz="3600" dirty="0"/>
              <a:t> Ali &amp; </a:t>
            </a:r>
            <a:r>
              <a:rPr lang="en-US" sz="3600" dirty="0" err="1"/>
              <a:t>Mohd</a:t>
            </a:r>
            <a:r>
              <a:rPr lang="en-US" sz="3600" dirty="0"/>
              <a:t> </a:t>
            </a:r>
            <a:r>
              <a:rPr lang="en-US" sz="3600" dirty="0" err="1"/>
              <a:t>Rizki</a:t>
            </a:r>
            <a:r>
              <a:rPr lang="en-US" sz="3600" dirty="0"/>
              <a:t> (2015) to ensure that the entire production process is halal, the source of the financing should also be from a halal source, i.e. using Islamic banking services. </a:t>
            </a:r>
          </a:p>
        </p:txBody>
      </p:sp>
    </p:spTree>
    <p:extLst>
      <p:ext uri="{BB962C8B-B14F-4D97-AF65-F5344CB8AC3E}">
        <p14:creationId xmlns:p14="http://schemas.microsoft.com/office/powerpoint/2010/main" val="3133065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000" b="1" dirty="0">
                <a:effectLst>
                  <a:outerShdw blurRad="38100" dist="38100" dir="2700000" algn="tl">
                    <a:srgbClr val="000000">
                      <a:alpha val="43137"/>
                    </a:srgbClr>
                  </a:outerShdw>
                </a:effectLst>
              </a:rPr>
              <a:t>Our aim in this paper is to propose that they should be integrated</a:t>
            </a:r>
            <a:r>
              <a:rPr lang="en-US" sz="4000" b="1" dirty="0" smtClean="0">
                <a:effectLst>
                  <a:outerShdw blurRad="38100" dist="38100" dir="2700000" algn="tl">
                    <a:srgbClr val="000000">
                      <a:alpha val="43137"/>
                    </a:srgbClr>
                  </a:outerShdw>
                </a:effectLst>
              </a:rPr>
              <a:t>.</a:t>
            </a:r>
          </a:p>
          <a:p>
            <a:pPr algn="ctr"/>
            <a:endParaRPr lang="en-US" sz="4000" b="1" dirty="0">
              <a:effectLst>
                <a:outerShdw blurRad="38100" dist="38100" dir="2700000" algn="tl">
                  <a:srgbClr val="000000">
                    <a:alpha val="43137"/>
                  </a:srgbClr>
                </a:outerShdw>
              </a:effectLst>
            </a:endParaRPr>
          </a:p>
          <a:p>
            <a:pPr algn="ctr"/>
            <a:r>
              <a:rPr lang="en-US" sz="4000" b="1" dirty="0" smtClean="0">
                <a:effectLst>
                  <a:outerShdw blurRad="38100" dist="38100" dir="2700000" algn="tl">
                    <a:srgbClr val="000000">
                      <a:alpha val="43137"/>
                    </a:srgbClr>
                  </a:outerShdw>
                </a:effectLst>
              </a:rPr>
              <a:t>This Integration will grow the Islamic Finance and Banking as well as the Finance will boost the other Halal Industry as well.</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1660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7"/>
            <a:ext cx="10434918" cy="1331259"/>
          </a:xfrm>
        </p:spPr>
        <p:txBody>
          <a:bodyPr/>
          <a:lstStyle/>
          <a:p>
            <a:pPr eaLnBrk="1" hangingPunct="1"/>
            <a:r>
              <a:rPr lang="en-US" altLang="en-US" sz="3400" dirty="0" smtClean="0"/>
              <a:t>HOW CAN ISLAMIC FINANCE &amp; HALAL FOOD SUPPORT EACH OTHER ?</a:t>
            </a:r>
          </a:p>
        </p:txBody>
      </p:sp>
      <p:sp>
        <p:nvSpPr>
          <p:cNvPr id="5" name="Rectangle 3"/>
          <p:cNvSpPr txBox="1">
            <a:spLocks noChangeArrowheads="1"/>
          </p:cNvSpPr>
          <p:nvPr/>
        </p:nvSpPr>
        <p:spPr>
          <a:xfrm>
            <a:off x="457200" y="1600200"/>
            <a:ext cx="11255188" cy="48812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t>EXPORT GROWTH</a:t>
            </a:r>
          </a:p>
          <a:p>
            <a:pPr lvl="1"/>
            <a:r>
              <a:rPr lang="en-US" altLang="en-US" sz="1500" dirty="0" smtClean="0"/>
              <a:t>SAME PRODUCTS, NEW MARKETS, NEW STRATEGIES</a:t>
            </a:r>
          </a:p>
          <a:p>
            <a:pPr lvl="1"/>
            <a:r>
              <a:rPr lang="en-US" altLang="en-US" sz="1500" dirty="0" smtClean="0"/>
              <a:t>ISLAMIC EXPORT FINANCE SCHEMES TO FOSTER GROWTH</a:t>
            </a:r>
          </a:p>
          <a:p>
            <a:endParaRPr lang="en-US" altLang="en-US" sz="1500" dirty="0" smtClean="0"/>
          </a:p>
          <a:p>
            <a:r>
              <a:rPr lang="en-US" altLang="en-US" dirty="0" smtClean="0"/>
              <a:t>OPPORTUNITY TO FINANCE</a:t>
            </a:r>
          </a:p>
          <a:p>
            <a:pPr lvl="1"/>
            <a:r>
              <a:rPr lang="en-US" altLang="en-US" sz="1500" dirty="0" smtClean="0"/>
              <a:t>NEW FINANCING PROJECTS</a:t>
            </a:r>
          </a:p>
          <a:p>
            <a:pPr lvl="1"/>
            <a:r>
              <a:rPr lang="en-US" altLang="en-US" sz="1500" dirty="0" smtClean="0"/>
              <a:t>NEW SUKUK ISSUES CREATING LIQUIDITY </a:t>
            </a:r>
          </a:p>
          <a:p>
            <a:pPr lvl="1"/>
            <a:r>
              <a:rPr lang="en-US" altLang="en-US" sz="1500" dirty="0" smtClean="0"/>
              <a:t>MICROFINANCE AND SME FINANCING OPPORTUNITIES</a:t>
            </a:r>
          </a:p>
          <a:p>
            <a:endParaRPr lang="en-US" altLang="en-US" sz="1500" dirty="0" smtClean="0"/>
          </a:p>
          <a:p>
            <a:r>
              <a:rPr lang="en-US" altLang="en-US" dirty="0" smtClean="0"/>
              <a:t>NEW INVESTMENTS IN SECTOR</a:t>
            </a:r>
          </a:p>
          <a:p>
            <a:pPr lvl="1"/>
            <a:r>
              <a:rPr lang="en-US" altLang="en-US" sz="1500" dirty="0" smtClean="0"/>
              <a:t>RESEARCH PROJECTS</a:t>
            </a:r>
          </a:p>
          <a:p>
            <a:pPr lvl="1"/>
            <a:r>
              <a:rPr lang="en-US" altLang="en-US" sz="1500" dirty="0" smtClean="0"/>
              <a:t>INDUSTRIAL PARKS AND ESTATES</a:t>
            </a:r>
          </a:p>
          <a:p>
            <a:pPr lvl="1"/>
            <a:r>
              <a:rPr lang="en-US" altLang="en-US" sz="1500" dirty="0" smtClean="0"/>
              <a:t>NEW PRODUCT DEVELOPMENT</a:t>
            </a:r>
          </a:p>
          <a:p>
            <a:endParaRPr lang="en-US" altLang="en-US" sz="1500" dirty="0" smtClean="0"/>
          </a:p>
          <a:p>
            <a:pPr algn="ctr">
              <a:buFontTx/>
              <a:buNone/>
            </a:pPr>
            <a:r>
              <a:rPr lang="en-US" altLang="en-US" sz="2100" b="1" dirty="0" smtClean="0">
                <a:solidFill>
                  <a:srgbClr val="D62900"/>
                </a:solidFill>
              </a:rPr>
              <a:t>GOLDEN OPPORTUNITY for the Islamic Banking and Microfinance </a:t>
            </a:r>
            <a:endParaRPr lang="en-US" altLang="en-US" sz="1900" dirty="0" smtClean="0"/>
          </a:p>
        </p:txBody>
      </p:sp>
    </p:spTree>
    <p:extLst>
      <p:ext uri="{BB962C8B-B14F-4D97-AF65-F5344CB8AC3E}">
        <p14:creationId xmlns:p14="http://schemas.microsoft.com/office/powerpoint/2010/main" val="88787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 calcmode="lin" valueType="num">
                                      <p:cBhvr>
                                        <p:cTn id="56"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p:cTn id="63"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64"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 calcmode="lin" valueType="num">
                                      <p:cBhvr>
                                        <p:cTn id="70" dur="1000" fill="hold"/>
                                        <p:tgtEl>
                                          <p:spTgt spid="5">
                                            <p:txEl>
                                              <p:pRg st="11" end="11"/>
                                            </p:txEl>
                                          </p:spTgt>
                                        </p:tgtEl>
                                        <p:attrNameLst>
                                          <p:attrName>ppt_w</p:attrName>
                                        </p:attrNameLst>
                                      </p:cBhvr>
                                      <p:tavLst>
                                        <p:tav tm="0">
                                          <p:val>
                                            <p:strVal val="#ppt_w*0.70"/>
                                          </p:val>
                                        </p:tav>
                                        <p:tav tm="100000">
                                          <p:val>
                                            <p:strVal val="#ppt_w"/>
                                          </p:val>
                                        </p:tav>
                                      </p:tavLst>
                                    </p:anim>
                                    <p:anim calcmode="lin" valueType="num">
                                      <p:cBhvr>
                                        <p:cTn id="71" dur="1000" fill="hold"/>
                                        <p:tgtEl>
                                          <p:spTgt spid="5">
                                            <p:txEl>
                                              <p:pRg st="11" end="11"/>
                                            </p:txEl>
                                          </p:spTgt>
                                        </p:tgtEl>
                                        <p:attrNameLst>
                                          <p:attrName>ppt_h</p:attrName>
                                        </p:attrNameLst>
                                      </p:cBhvr>
                                      <p:tavLst>
                                        <p:tav tm="0">
                                          <p:val>
                                            <p:strVal val="#ppt_h"/>
                                          </p:val>
                                        </p:tav>
                                        <p:tav tm="100000">
                                          <p:val>
                                            <p:strVal val="#ppt_h"/>
                                          </p:val>
                                        </p:tav>
                                      </p:tavLst>
                                    </p:anim>
                                    <p:animEffect transition="in" filter="fade">
                                      <p:cBhvr>
                                        <p:cTn id="72" dur="1000"/>
                                        <p:tgtEl>
                                          <p:spTgt spid="5">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5">
                                            <p:txEl>
                                              <p:pRg st="12" end="12"/>
                                            </p:txEl>
                                          </p:spTgt>
                                        </p:tgtEl>
                                        <p:attrNameLst>
                                          <p:attrName>style.visibility</p:attrName>
                                        </p:attrNameLst>
                                      </p:cBhvr>
                                      <p:to>
                                        <p:strVal val="visible"/>
                                      </p:to>
                                    </p:set>
                                    <p:anim calcmode="lin" valueType="num">
                                      <p:cBhvr>
                                        <p:cTn id="77" dur="1000" fill="hold"/>
                                        <p:tgtEl>
                                          <p:spTgt spid="5">
                                            <p:txEl>
                                              <p:pRg st="12" end="12"/>
                                            </p:txEl>
                                          </p:spTgt>
                                        </p:tgtEl>
                                        <p:attrNameLst>
                                          <p:attrName>ppt_w</p:attrName>
                                        </p:attrNameLst>
                                      </p:cBhvr>
                                      <p:tavLst>
                                        <p:tav tm="0">
                                          <p:val>
                                            <p:strVal val="#ppt_w*0.70"/>
                                          </p:val>
                                        </p:tav>
                                        <p:tav tm="100000">
                                          <p:val>
                                            <p:strVal val="#ppt_w"/>
                                          </p:val>
                                        </p:tav>
                                      </p:tavLst>
                                    </p:anim>
                                    <p:anim calcmode="lin" valueType="num">
                                      <p:cBhvr>
                                        <p:cTn id="78" dur="1000" fill="hold"/>
                                        <p:tgtEl>
                                          <p:spTgt spid="5">
                                            <p:txEl>
                                              <p:pRg st="12" end="12"/>
                                            </p:txEl>
                                          </p:spTgt>
                                        </p:tgtEl>
                                        <p:attrNameLst>
                                          <p:attrName>ppt_h</p:attrName>
                                        </p:attrNameLst>
                                      </p:cBhvr>
                                      <p:tavLst>
                                        <p:tav tm="0">
                                          <p:val>
                                            <p:strVal val="#ppt_h"/>
                                          </p:val>
                                        </p:tav>
                                        <p:tav tm="100000">
                                          <p:val>
                                            <p:strVal val="#ppt_h"/>
                                          </p:val>
                                        </p:tav>
                                      </p:tavLst>
                                    </p:anim>
                                    <p:animEffect transition="in" filter="fade">
                                      <p:cBhvr>
                                        <p:cTn id="79" dur="1000"/>
                                        <p:tgtEl>
                                          <p:spTgt spid="5">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5">
                                            <p:txEl>
                                              <p:pRg st="14" end="14"/>
                                            </p:txEl>
                                          </p:spTgt>
                                        </p:tgtEl>
                                        <p:attrNameLst>
                                          <p:attrName>style.visibility</p:attrName>
                                        </p:attrNameLst>
                                      </p:cBhvr>
                                      <p:to>
                                        <p:strVal val="visible"/>
                                      </p:to>
                                    </p:set>
                                    <p:anim calcmode="lin" valueType="num">
                                      <p:cBhvr>
                                        <p:cTn id="84" dur="1000" fill="hold"/>
                                        <p:tgtEl>
                                          <p:spTgt spid="5">
                                            <p:txEl>
                                              <p:pRg st="14" end="14"/>
                                            </p:txEl>
                                          </p:spTgt>
                                        </p:tgtEl>
                                        <p:attrNameLst>
                                          <p:attrName>ppt_w</p:attrName>
                                        </p:attrNameLst>
                                      </p:cBhvr>
                                      <p:tavLst>
                                        <p:tav tm="0">
                                          <p:val>
                                            <p:strVal val="#ppt_w*0.70"/>
                                          </p:val>
                                        </p:tav>
                                        <p:tav tm="100000">
                                          <p:val>
                                            <p:strVal val="#ppt_w"/>
                                          </p:val>
                                        </p:tav>
                                      </p:tavLst>
                                    </p:anim>
                                    <p:anim calcmode="lin" valueType="num">
                                      <p:cBhvr>
                                        <p:cTn id="85" dur="1000" fill="hold"/>
                                        <p:tgtEl>
                                          <p:spTgt spid="5">
                                            <p:txEl>
                                              <p:pRg st="14" end="14"/>
                                            </p:txEl>
                                          </p:spTgt>
                                        </p:tgtEl>
                                        <p:attrNameLst>
                                          <p:attrName>ppt_h</p:attrName>
                                        </p:attrNameLst>
                                      </p:cBhvr>
                                      <p:tavLst>
                                        <p:tav tm="0">
                                          <p:val>
                                            <p:strVal val="#ppt_h"/>
                                          </p:val>
                                        </p:tav>
                                        <p:tav tm="100000">
                                          <p:val>
                                            <p:strVal val="#ppt_h"/>
                                          </p:val>
                                        </p:tav>
                                      </p:tavLst>
                                    </p:anim>
                                    <p:animEffect transition="in" filter="fade">
                                      <p:cBhvr>
                                        <p:cTn id="86" dur="1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Islamic banking and finance industry should be channeled to Halal industry to ensure the comprehensiveness </a:t>
            </a:r>
            <a:r>
              <a:rPr lang="en-US" dirty="0" smtClean="0"/>
              <a:t>of the </a:t>
            </a:r>
            <a:r>
              <a:rPr lang="en-US" dirty="0"/>
              <a:t>compliance. </a:t>
            </a:r>
            <a:endParaRPr lang="en-US" dirty="0" smtClean="0"/>
          </a:p>
          <a:p>
            <a:endParaRPr lang="en-US" dirty="0" smtClean="0"/>
          </a:p>
          <a:p>
            <a:r>
              <a:rPr lang="en-US" dirty="0" smtClean="0"/>
              <a:t>The </a:t>
            </a:r>
            <a:r>
              <a:rPr lang="en-US" dirty="0"/>
              <a:t>financial assistance in further could be interpreted in the variety forms of </a:t>
            </a:r>
            <a:r>
              <a:rPr lang="en-US" dirty="0" smtClean="0"/>
              <a:t>financial instruments </a:t>
            </a:r>
            <a:r>
              <a:rPr lang="en-US" dirty="0"/>
              <a:t>including the equity, sukuk and Islamic banking products</a:t>
            </a:r>
            <a:r>
              <a:rPr lang="en-US" dirty="0" smtClean="0"/>
              <a:t>.</a:t>
            </a:r>
          </a:p>
          <a:p>
            <a:r>
              <a:rPr lang="en-US" dirty="0" smtClean="0"/>
              <a:t>Islamic Banking should focus the support to Microfinance where majority halal industry prevails.</a:t>
            </a:r>
            <a:endParaRPr lang="en-US" dirty="0"/>
          </a:p>
        </p:txBody>
      </p:sp>
    </p:spTree>
    <p:extLst>
      <p:ext uri="{BB962C8B-B14F-4D97-AF65-F5344CB8AC3E}">
        <p14:creationId xmlns:p14="http://schemas.microsoft.com/office/powerpoint/2010/main" val="296322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Industries</a:t>
            </a:r>
            <a:r>
              <a:rPr lang="en-US" dirty="0" smtClean="0"/>
              <a:t> </a:t>
            </a:r>
            <a:endParaRPr lang="en-US" dirty="0"/>
          </a:p>
        </p:txBody>
      </p:sp>
      <p:graphicFrame>
        <p:nvGraphicFramePr>
          <p:cNvPr id="4" name="Diagram 3"/>
          <p:cNvGraphicFramePr/>
          <p:nvPr>
            <p:extLst>
              <p:ext uri="{D42A27DB-BD31-4B8C-83A1-F6EECF244321}">
                <p14:modId xmlns:p14="http://schemas.microsoft.com/office/powerpoint/2010/main" val="2954051864"/>
              </p:ext>
            </p:extLst>
          </p:nvPr>
        </p:nvGraphicFramePr>
        <p:xfrm>
          <a:off x="435909" y="3263200"/>
          <a:ext cx="8496300" cy="439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2.bp.blogspot.com/-pGk9RPQoJYk/U7QMTVBaqTI/AAAAAAAAAjg/CUDR4ze1XBE/s1600/Logo_MuslimFriendly_we%2B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32209" y="1690688"/>
            <a:ext cx="2886635" cy="2886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clrChange>
              <a:clrFrom>
                <a:srgbClr val="000000"/>
              </a:clrFrom>
              <a:clrTo>
                <a:srgbClr val="000000">
                  <a:alpha val="0"/>
                </a:srgbClr>
              </a:clrTo>
            </a:clrChange>
          </a:blip>
          <a:stretch>
            <a:fillRect/>
          </a:stretch>
        </p:blipFill>
        <p:spPr>
          <a:xfrm>
            <a:off x="3322544" y="811686"/>
            <a:ext cx="5781675" cy="4333875"/>
          </a:xfrm>
          <a:prstGeom prst="rect">
            <a:avLst/>
          </a:prstGeom>
        </p:spPr>
      </p:pic>
      <p:sp>
        <p:nvSpPr>
          <p:cNvPr id="7" name="Oval 6"/>
          <p:cNvSpPr/>
          <p:nvPr/>
        </p:nvSpPr>
        <p:spPr>
          <a:xfrm>
            <a:off x="5813946" y="2324351"/>
            <a:ext cx="1091821" cy="1023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390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wissinfo.ch/blob/42034906/f260f068edb2afe0e9315c387200ed19/halal--1--data.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 t="9106" r="-1089"/>
          <a:stretch/>
        </p:blipFill>
        <p:spPr bwMode="auto">
          <a:xfrm>
            <a:off x="680010" y="-53788"/>
            <a:ext cx="11234084" cy="672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5828"/>
          </a:xfrm>
        </p:spPr>
        <p:txBody>
          <a:bodyPr>
            <a:normAutofit fontScale="90000"/>
          </a:bodyPr>
          <a:lstStyle/>
          <a:p>
            <a:endParaRPr lang="en-US" dirty="0"/>
          </a:p>
        </p:txBody>
      </p:sp>
      <p:sp>
        <p:nvSpPr>
          <p:cNvPr id="3" name="Content Placeholder 2"/>
          <p:cNvSpPr>
            <a:spLocks noGrp="1"/>
          </p:cNvSpPr>
          <p:nvPr>
            <p:ph idx="1"/>
          </p:nvPr>
        </p:nvSpPr>
        <p:spPr>
          <a:xfrm>
            <a:off x="838200" y="1062318"/>
            <a:ext cx="10515600" cy="5114645"/>
          </a:xfrm>
        </p:spPr>
        <p:txBody>
          <a:bodyPr/>
          <a:lstStyle/>
          <a:p>
            <a:r>
              <a:rPr lang="en-US" dirty="0"/>
              <a:t>THE HALAL INDUSTRY AND ANY HALAL BUSINESS IS DRIVEN BY THE MUSLIM CONSUMERS LIFESTYLE – FAITH BASED </a:t>
            </a:r>
            <a:r>
              <a:rPr lang="en-US" dirty="0" smtClean="0"/>
              <a:t>VALUES. </a:t>
            </a:r>
          </a:p>
          <a:p>
            <a:r>
              <a:rPr lang="en-US" dirty="0" smtClean="0"/>
              <a:t>Want </a:t>
            </a:r>
            <a:r>
              <a:rPr lang="en-US" dirty="0"/>
              <a:t>services to be </a:t>
            </a:r>
            <a:r>
              <a:rPr lang="en-US" dirty="0" smtClean="0"/>
              <a:t>Shariah </a:t>
            </a:r>
            <a:r>
              <a:rPr lang="en-US" dirty="0"/>
              <a:t>compliant and </a:t>
            </a:r>
            <a:r>
              <a:rPr lang="en-US" dirty="0" smtClean="0"/>
              <a:t>Thayyib – Pure.</a:t>
            </a:r>
          </a:p>
          <a:p>
            <a:r>
              <a:rPr lang="en-US" dirty="0" smtClean="0"/>
              <a:t>Halal </a:t>
            </a:r>
            <a:r>
              <a:rPr lang="en-US" dirty="0"/>
              <a:t>Industry not just confined to food and beverage but tourism, finance, hospitality, pharmaceuticals, cosmetics. </a:t>
            </a:r>
            <a:endParaRPr lang="en-US" dirty="0" smtClean="0"/>
          </a:p>
          <a:p>
            <a:r>
              <a:rPr lang="en-US" dirty="0" smtClean="0"/>
              <a:t>Key </a:t>
            </a:r>
            <a:r>
              <a:rPr lang="en-US" dirty="0"/>
              <a:t>Driver is the increase demand for services vs the ability to supply this </a:t>
            </a:r>
            <a:r>
              <a:rPr lang="en-US" dirty="0" smtClean="0"/>
              <a:t>demand. </a:t>
            </a:r>
          </a:p>
          <a:p>
            <a:r>
              <a:rPr lang="en-US" dirty="0" smtClean="0"/>
              <a:t>Currently </a:t>
            </a:r>
            <a:r>
              <a:rPr lang="en-US" dirty="0"/>
              <a:t>the supply is not enough to meet the demand for 1.8 billion people in the world </a:t>
            </a:r>
          </a:p>
        </p:txBody>
      </p:sp>
    </p:spTree>
    <p:extLst>
      <p:ext uri="{BB962C8B-B14F-4D97-AF65-F5344CB8AC3E}">
        <p14:creationId xmlns:p14="http://schemas.microsoft.com/office/powerpoint/2010/main" val="172928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89944"/>
            <a:ext cx="11277600" cy="6668056"/>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70432" y="2825585"/>
            <a:ext cx="1106905" cy="937541"/>
          </a:xfrm>
          <a:prstGeom prst="rect">
            <a:avLst/>
          </a:prstGeom>
        </p:spPr>
      </p:pic>
      <p:pic>
        <p:nvPicPr>
          <p:cNvPr id="4" name="Picture 3"/>
          <p:cNvPicPr>
            <a:picLocks noChangeAspect="1"/>
          </p:cNvPicPr>
          <p:nvPr/>
        </p:nvPicPr>
        <p:blipFill>
          <a:blip r:embed="rId4" cstate="email">
            <a:clrChange>
              <a:clrFrom>
                <a:srgbClr val="E6E6E6"/>
              </a:clrFrom>
              <a:clrTo>
                <a:srgbClr val="E6E6E6">
                  <a:alpha val="0"/>
                </a:srgbClr>
              </a:clrTo>
            </a:clrChange>
            <a:extLst>
              <a:ext uri="{28A0092B-C50C-407E-A947-70E740481C1C}">
                <a14:useLocalDpi xmlns:a14="http://schemas.microsoft.com/office/drawing/2010/main"/>
              </a:ext>
            </a:extLst>
          </a:blip>
          <a:stretch>
            <a:fillRect/>
          </a:stretch>
        </p:blipFill>
        <p:spPr>
          <a:xfrm>
            <a:off x="9453313" y="3763126"/>
            <a:ext cx="723496" cy="718888"/>
          </a:xfrm>
          <a:prstGeom prst="rect">
            <a:avLst/>
          </a:prstGeom>
        </p:spPr>
      </p:pic>
      <p:pic>
        <p:nvPicPr>
          <p:cNvPr id="5" name="Picture 4"/>
          <p:cNvPicPr>
            <a:picLocks noChangeAspect="1"/>
          </p:cNvPicPr>
          <p:nvPr/>
        </p:nvPicPr>
        <p:blipFill>
          <a:blip r:embed="rId5" cstate="email">
            <a:clrChange>
              <a:clrFrom>
                <a:srgbClr val="EAF5F9"/>
              </a:clrFrom>
              <a:clrTo>
                <a:srgbClr val="EAF5F9">
                  <a:alpha val="0"/>
                </a:srgbClr>
              </a:clrTo>
            </a:clrChange>
            <a:extLst>
              <a:ext uri="{28A0092B-C50C-407E-A947-70E740481C1C}">
                <a14:useLocalDpi xmlns:a14="http://schemas.microsoft.com/office/drawing/2010/main"/>
              </a:ext>
            </a:extLst>
          </a:blip>
          <a:stretch>
            <a:fillRect/>
          </a:stretch>
        </p:blipFill>
        <p:spPr>
          <a:xfrm>
            <a:off x="11177336" y="3939465"/>
            <a:ext cx="649705" cy="64970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7552" y="4122570"/>
            <a:ext cx="2391711" cy="1366692"/>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055" y="5128301"/>
            <a:ext cx="1300847" cy="1513485"/>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7957" y="5569353"/>
            <a:ext cx="2841208" cy="631380"/>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38558" y="5491552"/>
            <a:ext cx="1097631" cy="786981"/>
          </a:xfrm>
          <a:prstGeom prst="rect">
            <a:avLst/>
          </a:prstGeom>
        </p:spPr>
      </p:pic>
    </p:spTree>
    <p:extLst>
      <p:ext uri="{BB962C8B-B14F-4D97-AF65-F5344CB8AC3E}">
        <p14:creationId xmlns:p14="http://schemas.microsoft.com/office/powerpoint/2010/main" val="135214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013371" cy="6858000"/>
          </a:xfrm>
          <a:prstGeom prst="rect">
            <a:avLst/>
          </a:prstGeom>
        </p:spPr>
      </p:pic>
    </p:spTree>
    <p:extLst>
      <p:ext uri="{BB962C8B-B14F-4D97-AF65-F5344CB8AC3E}">
        <p14:creationId xmlns:p14="http://schemas.microsoft.com/office/powerpoint/2010/main" val="90843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risti\Desktop\Presentation 1\Elements\middark.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77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Rot="1" noChangeArrowheads="1"/>
          </p:cNvSpPr>
          <p:nvPr/>
        </p:nvSpPr>
        <p:spPr>
          <a:xfrm>
            <a:off x="2911073" y="-216920"/>
            <a:ext cx="5750722" cy="910529"/>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eaLnBrk="1" fontAlgn="auto" hangingPunct="1">
              <a:spcAft>
                <a:spcPts val="0"/>
              </a:spcAft>
              <a:defRPr/>
            </a:pPr>
            <a:r>
              <a:rPr lang="en-GB" sz="3000" dirty="0">
                <a:solidFill>
                  <a:schemeClr val="bg1"/>
                </a:solidFill>
                <a:effectLst/>
                <a:latin typeface="Calibri" pitchFamily="34" charset="0"/>
              </a:rPr>
              <a:t>SWOT</a:t>
            </a:r>
          </a:p>
        </p:txBody>
      </p:sp>
      <p:sp>
        <p:nvSpPr>
          <p:cNvPr id="4" name="Rectangle 3"/>
          <p:cNvSpPr>
            <a:spLocks noGrp="1" noRot="1" noChangeArrowheads="1"/>
          </p:cNvSpPr>
          <p:nvPr/>
        </p:nvSpPr>
        <p:spPr bwMode="auto">
          <a:xfrm>
            <a:off x="5476875" y="1224289"/>
            <a:ext cx="4889500" cy="244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indent="-411480" eaLnBrk="1" fontAlgn="auto" hangingPunct="1">
              <a:spcAft>
                <a:spcPts val="0"/>
              </a:spcAft>
              <a:buClr>
                <a:schemeClr val="tx1">
                  <a:shade val="95000"/>
                </a:schemeClr>
              </a:buClr>
              <a:buFont typeface="Wingdings 2" panose="05020102010507070707" pitchFamily="18" charset="2"/>
              <a:buNone/>
              <a:defRPr/>
            </a:pPr>
            <a:r>
              <a:rPr lang="ro-RO" sz="1800" b="1" dirty="0" smtClean="0">
                <a:effectLst>
                  <a:outerShdw blurRad="38100" dist="38100" dir="2700000" algn="tl">
                    <a:srgbClr val="000000">
                      <a:alpha val="43137"/>
                    </a:srgbClr>
                  </a:outerShdw>
                </a:effectLst>
                <a:latin typeface="Calibri" pitchFamily="34" charset="0"/>
              </a:rPr>
              <a:t>	</a:t>
            </a:r>
            <a:endParaRPr lang="en-GB" sz="1000" dirty="0">
              <a:effectLst>
                <a:outerShdw blurRad="38100" dist="38100" dir="2700000" algn="tl">
                  <a:srgbClr val="000000">
                    <a:alpha val="43137"/>
                  </a:srgbClr>
                </a:outerShdw>
              </a:effectLst>
              <a:latin typeface="Calibri" pitchFamily="34" charset="0"/>
            </a:endParaRPr>
          </a:p>
        </p:txBody>
      </p:sp>
      <p:sp>
        <p:nvSpPr>
          <p:cNvPr id="6" name="TextBox 10"/>
          <p:cNvSpPr txBox="1"/>
          <p:nvPr/>
        </p:nvSpPr>
        <p:spPr>
          <a:xfrm>
            <a:off x="345275" y="278637"/>
            <a:ext cx="5715007" cy="3693319"/>
          </a:xfrm>
          <a:prstGeom prst="rect">
            <a:avLst/>
          </a:prstGeom>
          <a:noFill/>
        </p:spPr>
        <p:txBody>
          <a:bodyPr wrap="squar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buFont typeface="Wingdings 2" pitchFamily="18" charset="2"/>
              <a:buNone/>
              <a:defRPr/>
            </a:pPr>
            <a:r>
              <a:rPr lang="en-GB" sz="3600" b="1" dirty="0">
                <a:solidFill>
                  <a:schemeClr val="bg1"/>
                </a:solidFill>
                <a:effectLst>
                  <a:outerShdw blurRad="38100" dist="38100" dir="2700000" algn="tl">
                    <a:srgbClr val="000000">
                      <a:alpha val="43137"/>
                    </a:srgbClr>
                  </a:outerShdw>
                </a:effectLst>
                <a:latin typeface="Calibri" pitchFamily="34" charset="0"/>
                <a:cs typeface="Arial" charset="0"/>
              </a:rPr>
              <a:t>Strength</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Halal is an absolute requirement in the Islamic community -1.6 billion population.</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Well developed market in the Muslim sector.</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Well developed products – Food and consumer goods.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Well defined market segment.</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Captive consumer audience.</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A large proportion of the Muslim community have a high spending capacity.</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Well regulated sector for quality as all products are certified or accredited.</a:t>
            </a:r>
          </a:p>
          <a:p>
            <a:pPr>
              <a:defRPr/>
            </a:pPr>
            <a:endParaRPr lang="en-GB" dirty="0">
              <a:cs typeface="Arial" charset="0"/>
            </a:endParaRPr>
          </a:p>
        </p:txBody>
      </p:sp>
      <p:sp>
        <p:nvSpPr>
          <p:cNvPr id="7" name="TextBox 13"/>
          <p:cNvSpPr txBox="1"/>
          <p:nvPr/>
        </p:nvSpPr>
        <p:spPr>
          <a:xfrm>
            <a:off x="345274" y="3656803"/>
            <a:ext cx="5131599" cy="3277820"/>
          </a:xfrm>
          <a:prstGeom prst="rect">
            <a:avLst/>
          </a:prstGeom>
          <a:noFill/>
        </p:spPr>
        <p:txBody>
          <a:bodyPr wrap="squar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buFont typeface="Wingdings 2" pitchFamily="18" charset="2"/>
              <a:buNone/>
              <a:defRPr/>
            </a:pPr>
            <a:r>
              <a:rPr lang="en-GB" sz="3600" b="1" dirty="0">
                <a:solidFill>
                  <a:schemeClr val="bg1"/>
                </a:solidFill>
                <a:effectLst>
                  <a:outerShdw blurRad="38100" dist="38100" dir="2700000" algn="tl">
                    <a:srgbClr val="000000">
                      <a:alpha val="43137"/>
                    </a:srgbClr>
                  </a:outerShdw>
                </a:effectLst>
                <a:latin typeface="Calibri" pitchFamily="34" charset="0"/>
                <a:cs typeface="Arial" charset="0"/>
              </a:rPr>
              <a:t>Opportunities</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Consumer size - 1.6 billion Muslims.</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Market size – US $2.1 trillion.</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 Diversified Industry Groups.</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Fragmented market segment.</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 Need for a global brand.</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 50% of population below the age of 35.</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 Reaching non-Muslim population who are already Organic food conscious.</a:t>
            </a:r>
          </a:p>
          <a:p>
            <a:pPr>
              <a:buFont typeface="Arial" pitchFamily="34" charset="0"/>
              <a:buChar char="•"/>
              <a:defRPr/>
            </a:pPr>
            <a:r>
              <a:rPr lang="en-GB" sz="1600" dirty="0">
                <a:solidFill>
                  <a:schemeClr val="bg1"/>
                </a:solidFill>
                <a:effectLst>
                  <a:outerShdw blurRad="38100" dist="38100" dir="2700000" algn="tl">
                    <a:srgbClr val="000000">
                      <a:alpha val="43137"/>
                    </a:srgbClr>
                  </a:outerShdw>
                </a:effectLst>
                <a:latin typeface="Calibri" pitchFamily="34" charset="0"/>
                <a:cs typeface="Arial" charset="0"/>
              </a:rPr>
              <a:t>Entering into new food sectors like Fast Food e.g. Halal Pizzas etc.</a:t>
            </a:r>
          </a:p>
          <a:p>
            <a:pPr>
              <a:defRPr/>
            </a:pPr>
            <a:endParaRPr lang="en-GB" sz="1100" dirty="0">
              <a:cs typeface="Arial" charset="0"/>
            </a:endParaRPr>
          </a:p>
        </p:txBody>
      </p:sp>
      <p:sp>
        <p:nvSpPr>
          <p:cNvPr id="8" name="TextBox 15"/>
          <p:cNvSpPr txBox="1"/>
          <p:nvPr/>
        </p:nvSpPr>
        <p:spPr>
          <a:xfrm>
            <a:off x="6274594" y="3406759"/>
            <a:ext cx="5599159" cy="3693319"/>
          </a:xfrm>
          <a:prstGeom prst="rect">
            <a:avLst/>
          </a:prstGeom>
          <a:noFill/>
        </p:spPr>
        <p:txBody>
          <a:bodyPr wrap="squar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lgn="r">
              <a:buFont typeface="Wingdings 2" pitchFamily="18" charset="2"/>
              <a:buNone/>
              <a:defRPr/>
            </a:pPr>
            <a:r>
              <a:rPr lang="en-GB" sz="3200" b="1" dirty="0">
                <a:solidFill>
                  <a:schemeClr val="bg1"/>
                </a:solidFill>
                <a:effectLst>
                  <a:outerShdw blurRad="38100" dist="38100" dir="2700000" algn="tl">
                    <a:srgbClr val="000000">
                      <a:alpha val="43137"/>
                    </a:srgbClr>
                  </a:outerShdw>
                </a:effectLst>
                <a:latin typeface="Calibri" pitchFamily="34" charset="0"/>
                <a:cs typeface="Arial" charset="0"/>
              </a:rPr>
              <a:t>Threats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Geo –political issues.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Religious issues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Misinterpretation of Islamic laws.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Breaking Islamic principles.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Anti commercial backlash.</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 Competition from major brands.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Competition from major super markets with their own brand of Halal e.g. Tesco etc.</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Environmental issues giving rise to price wars.</a:t>
            </a:r>
          </a:p>
          <a:p>
            <a:pPr>
              <a:buFont typeface="Arial" pitchFamily="34" charset="0"/>
              <a:buChar char="•"/>
              <a:defRPr/>
            </a:pPr>
            <a:r>
              <a:rPr lang="en-GB" dirty="0">
                <a:solidFill>
                  <a:schemeClr val="bg1"/>
                </a:solidFill>
                <a:effectLst>
                  <a:outerShdw blurRad="38100" dist="38100" dir="2700000" algn="tl">
                    <a:srgbClr val="000000">
                      <a:alpha val="43137"/>
                    </a:srgbClr>
                  </a:outerShdw>
                </a:effectLst>
                <a:latin typeface="Calibri" pitchFamily="34" charset="0"/>
                <a:cs typeface="Arial" charset="0"/>
              </a:rPr>
              <a:t> Inflationary pressures in the future.</a:t>
            </a:r>
          </a:p>
          <a:p>
            <a:pPr>
              <a:defRPr/>
            </a:pPr>
            <a:endParaRPr lang="en-GB" dirty="0">
              <a:cs typeface="Arial" charset="0"/>
            </a:endParaRPr>
          </a:p>
        </p:txBody>
      </p:sp>
      <p:sp>
        <p:nvSpPr>
          <p:cNvPr id="9" name="TextBox 18"/>
          <p:cNvSpPr txBox="1"/>
          <p:nvPr/>
        </p:nvSpPr>
        <p:spPr>
          <a:xfrm>
            <a:off x="6274594" y="52734"/>
            <a:ext cx="5813470" cy="3662541"/>
          </a:xfrm>
          <a:prstGeom prst="rect">
            <a:avLst/>
          </a:prstGeom>
          <a:noFill/>
        </p:spPr>
        <p:txBody>
          <a:bodyPr wrap="squar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548640" indent="-411480" algn="r" fontAlgn="auto">
              <a:spcAft>
                <a:spcPts val="0"/>
              </a:spcAft>
              <a:buClr>
                <a:schemeClr val="tx1">
                  <a:shade val="95000"/>
                </a:schemeClr>
              </a:buClr>
              <a:defRPr/>
            </a:pPr>
            <a:r>
              <a:rPr lang="en-GB" sz="2400" b="1" dirty="0">
                <a:solidFill>
                  <a:schemeClr val="bg1"/>
                </a:solidFill>
                <a:latin typeface="Calibri" pitchFamily="34" charset="0"/>
                <a:cs typeface="Arial" charset="0"/>
              </a:rPr>
              <a:t>Weakness</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qualified expertise in this sector in non-</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Muslim countries.</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experienced and skilled workforce.</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investment in this industry from major </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investors and institutions.</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public investor knowledge in this sector </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outside of the Muslim community.</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coordinated brand marketing.</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proper branded retail outlets.</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Lack of general consumer awareness of Halal </a:t>
            </a:r>
          </a:p>
          <a:p>
            <a:pPr marL="548640" indent="-411480" fontAlgn="auto">
              <a:spcAft>
                <a:spcPts val="0"/>
              </a:spcAft>
              <a:buClr>
                <a:schemeClr val="tx1">
                  <a:shade val="95000"/>
                </a:schemeClr>
              </a:buClr>
              <a:defRPr/>
            </a:pPr>
            <a:r>
              <a:rPr lang="en-GB" dirty="0">
                <a:solidFill>
                  <a:schemeClr val="bg1"/>
                </a:solidFill>
                <a:latin typeface="Calibri" pitchFamily="34" charset="0"/>
                <a:cs typeface="Arial" charset="0"/>
              </a:rPr>
              <a:t>products and their health benefits.</a:t>
            </a:r>
          </a:p>
          <a:p>
            <a:pPr>
              <a:defRPr/>
            </a:pPr>
            <a:endParaRPr lang="en-GB" sz="1000" dirty="0">
              <a:cs typeface="Arial" charset="0"/>
            </a:endParaRPr>
          </a:p>
        </p:txBody>
      </p:sp>
    </p:spTree>
    <p:extLst>
      <p:ext uri="{BB962C8B-B14F-4D97-AF65-F5344CB8AC3E}">
        <p14:creationId xmlns:p14="http://schemas.microsoft.com/office/powerpoint/2010/main" val="199855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2062</Words>
  <Application>Microsoft Office PowerPoint</Application>
  <PresentationFormat>Custom</PresentationFormat>
  <Paragraphs>196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ROLE AND ADVANTAGE OF HALAL CONCEPT IN PROMOTING ISLAMIC FINANCE </vt:lpstr>
      <vt:lpstr>Concept </vt:lpstr>
      <vt:lpstr>PowerPoint Presentation</vt:lpstr>
      <vt:lpstr>Industries </vt:lpstr>
      <vt:lpstr>PowerPoint Presentation</vt:lpstr>
      <vt:lpstr>PowerPoint Presentation</vt:lpstr>
      <vt:lpstr>PowerPoint Presentation</vt:lpstr>
      <vt:lpstr>PowerPoint Presentation</vt:lpstr>
      <vt:lpstr>PowerPoint Presentation</vt:lpstr>
      <vt:lpstr>Global  Halal industry</vt:lpstr>
      <vt:lpstr>Global  Halal industry</vt:lpstr>
      <vt:lpstr>PowerPoint Presentation</vt:lpstr>
      <vt:lpstr>GROWING OF HALAL INDUSTRY OUT OF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on Halal Integration</vt:lpstr>
      <vt:lpstr>Quran </vt:lpstr>
      <vt:lpstr>PowerPoint Presentation</vt:lpstr>
      <vt:lpstr>PowerPoint Presentation</vt:lpstr>
      <vt:lpstr>PowerPoint Presentation</vt:lpstr>
      <vt:lpstr>PowerPoint Presentation</vt:lpstr>
      <vt:lpstr>PowerPoint Presentation</vt:lpstr>
      <vt:lpstr>Halal Close Integration with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ISLAMIC FINANCE &amp; HALAL FOOD SUPPORT EACH OTHER ?</vt:lpstr>
      <vt:lpstr>PowerPoint Presentation</vt:lpstr>
    </vt:vector>
  </TitlesOfParts>
  <Company>TEMAOS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AND ADVANTAGE OF HALAL CONCEPT IN PROMOTING ISLAMIC FINANCE</dc:title>
  <dc:creator>USER</dc:creator>
  <cp:lastModifiedBy>Tanzila</cp:lastModifiedBy>
  <cp:revision>25</cp:revision>
  <dcterms:created xsi:type="dcterms:W3CDTF">2019-10-22T13:49:35Z</dcterms:created>
  <dcterms:modified xsi:type="dcterms:W3CDTF">2019-11-02T12:26:26Z</dcterms:modified>
</cp:coreProperties>
</file>